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9" r:id="rId3"/>
    <p:sldId id="271" r:id="rId4"/>
    <p:sldId id="261" r:id="rId5"/>
    <p:sldId id="274" r:id="rId6"/>
    <p:sldId id="273" r:id="rId7"/>
    <p:sldId id="262" r:id="rId8"/>
    <p:sldId id="272" r:id="rId9"/>
    <p:sldId id="267" r:id="rId10"/>
    <p:sldId id="268" r:id="rId11"/>
    <p:sldId id="263" r:id="rId12"/>
    <p:sldId id="270" r:id="rId13"/>
    <p:sldId id="264" r:id="rId14"/>
    <p:sldId id="265" r:id="rId15"/>
    <p:sldId id="269" r:id="rId16"/>
    <p:sldId id="266" r:id="rId17"/>
  </p:sldIdLst>
  <p:sldSz cx="18288000" cy="10287000"/>
  <p:notesSz cx="6858000" cy="9144000"/>
  <p:embeddedFontLst>
    <p:embeddedFont>
      <p:font typeface="IBM Plex Sans" charset="0"/>
      <p:regular r:id="rId19"/>
      <p:bold r:id="rId20"/>
      <p:italic r:id="rId21"/>
      <p:boldItalic r:id="rId22"/>
    </p:embeddedFont>
    <p:embeddedFont>
      <p:font typeface="Calibri"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99fiKoYvviPtG/h+Z+dq7z2Fa0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C0252"/>
    <a:srgbClr val="D200B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99" autoAdjust="0"/>
    <p:restoredTop sz="94660"/>
  </p:normalViewPr>
  <p:slideViewPr>
    <p:cSldViewPr snapToGrid="0">
      <p:cViewPr varScale="1">
        <p:scale>
          <a:sx n="45" d="100"/>
          <a:sy n="45" d="100"/>
        </p:scale>
        <p:origin x="-750" y="17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3396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07258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2819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938458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93973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7319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417943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94147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94147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858724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a:spLocks noGrp="1"/>
          </p:cNvSpPr>
          <p:nvPr>
            <p:ph type="pic" idx="2"/>
          </p:nvPr>
        </p:nvSpPr>
        <p:spPr>
          <a:xfrm>
            <a:off x="1792288" y="612775"/>
            <a:ext cx="5486400" cy="4114800"/>
          </a:xfrm>
          <a:prstGeom prst="rect">
            <a:avLst/>
          </a:prstGeom>
          <a:noFill/>
          <a:ln>
            <a:noFill/>
          </a:ln>
        </p:spPr>
      </p:sp>
      <p:sp>
        <p:nvSpPr>
          <p:cNvPr id="64" name="Google Shape;64;p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Shape 83"/>
        <p:cNvGrpSpPr/>
        <p:nvPr/>
      </p:nvGrpSpPr>
      <p:grpSpPr>
        <a:xfrm>
          <a:off x="0" y="0"/>
          <a:ext cx="0" cy="0"/>
          <a:chOff x="0" y="0"/>
          <a:chExt cx="0" cy="0"/>
        </a:xfrm>
      </p:grpSpPr>
      <p:sp>
        <p:nvSpPr>
          <p:cNvPr id="84" name="Google Shape;84;p1"/>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85" name="Google Shape;85;p1"/>
          <p:cNvSpPr/>
          <p:nvPr/>
        </p:nvSpPr>
        <p:spPr>
          <a:xfrm>
            <a:off x="6117209" y="-1564310"/>
            <a:ext cx="14417478" cy="15143855"/>
          </a:xfrm>
          <a:custGeom>
            <a:avLst/>
            <a:gdLst/>
            <a:ahLst/>
            <a:cxnLst/>
            <a:rect l="l" t="t" r="r" b="b"/>
            <a:pathLst>
              <a:path w="14417478" h="15143855" extrusionOk="0">
                <a:moveTo>
                  <a:pt x="0" y="0"/>
                </a:moveTo>
                <a:lnTo>
                  <a:pt x="14417478" y="0"/>
                </a:lnTo>
                <a:lnTo>
                  <a:pt x="14417478" y="15143855"/>
                </a:lnTo>
                <a:lnTo>
                  <a:pt x="0" y="15143855"/>
                </a:lnTo>
                <a:lnTo>
                  <a:pt x="0" y="0"/>
                </a:lnTo>
                <a:close/>
              </a:path>
            </a:pathLst>
          </a:custGeom>
          <a:blipFill rotWithShape="1">
            <a:blip r:embed="rId4">
              <a:alphaModFix amt="21999"/>
            </a:blip>
            <a:stretch>
              <a:fillRect/>
            </a:stretch>
          </a:blipFill>
          <a:ln>
            <a:noFill/>
          </a:ln>
        </p:spPr>
      </p:sp>
      <p:sp>
        <p:nvSpPr>
          <p:cNvPr id="86" name="Google Shape;86;p1"/>
          <p:cNvSpPr txBox="1"/>
          <p:nvPr/>
        </p:nvSpPr>
        <p:spPr>
          <a:xfrm>
            <a:off x="0" y="2408022"/>
            <a:ext cx="18288000" cy="2676054"/>
          </a:xfrm>
          <a:prstGeom prst="rect">
            <a:avLst/>
          </a:prstGeom>
          <a:noFill/>
          <a:ln>
            <a:noFill/>
          </a:ln>
        </p:spPr>
        <p:txBody>
          <a:bodyPr spcFirstLastPara="1" wrap="square" lIns="0" tIns="0" rIns="0" bIns="0" anchor="t" anchorCtr="0">
            <a:spAutoFit/>
          </a:bodyPr>
          <a:lstStyle/>
          <a:p>
            <a:pPr marL="0" marR="0" lvl="0" indent="0" algn="ctr" rtl="0">
              <a:lnSpc>
                <a:spcPct val="50000"/>
              </a:lnSpc>
              <a:spcBef>
                <a:spcPts val="0"/>
              </a:spcBef>
              <a:spcAft>
                <a:spcPts val="0"/>
              </a:spcAft>
              <a:buClr>
                <a:srgbClr val="000000"/>
              </a:buClr>
              <a:buSzPts val="6222"/>
              <a:buFont typeface="Arial"/>
              <a:buNone/>
            </a:pPr>
            <a:r>
              <a:rPr lang="en-US" sz="6000" b="0" i="0" u="none" strike="noStrike" cap="none" dirty="0">
                <a:solidFill>
                  <a:srgbClr val="F8F8F8"/>
                </a:solidFill>
                <a:latin typeface="Times New Roman" pitchFamily="18" charset="0"/>
                <a:cs typeface="Times New Roman" pitchFamily="18" charset="0"/>
                <a:sym typeface="Arial"/>
              </a:rPr>
              <a:t>IDEA TITLE: Crypto</a:t>
            </a:r>
            <a:r>
              <a:rPr lang="en-US" sz="6000" dirty="0">
                <a:solidFill>
                  <a:srgbClr val="F8F8F8"/>
                </a:solidFill>
                <a:latin typeface="Times New Roman" pitchFamily="18" charset="0"/>
                <a:cs typeface="Times New Roman" pitchFamily="18" charset="0"/>
              </a:rPr>
              <a:t>Currency Flow &amp; Investigation</a:t>
            </a:r>
            <a:endParaRPr sz="6000" b="0" i="0" u="none" strike="noStrike" cap="none">
              <a:solidFill>
                <a:srgbClr val="000000"/>
              </a:solidFill>
              <a:latin typeface="Times New Roman" pitchFamily="18" charset="0"/>
              <a:cs typeface="Times New Roman" pitchFamily="18" charset="0"/>
              <a:sym typeface="Arial"/>
            </a:endParaRPr>
          </a:p>
          <a:p>
            <a:pPr algn="ctr">
              <a:lnSpc>
                <a:spcPct val="250022"/>
              </a:lnSpc>
              <a:buSzPts val="4356"/>
            </a:pPr>
            <a:r>
              <a:rPr lang="en-US" sz="4356" dirty="0">
                <a:solidFill>
                  <a:srgbClr val="F8F8F8"/>
                </a:solidFill>
                <a:latin typeface="Times New Roman" pitchFamily="18" charset="0"/>
                <a:ea typeface="IBM Plex Sans"/>
                <a:cs typeface="Times New Roman" pitchFamily="18" charset="0"/>
                <a:sym typeface="IBM Plex Sans"/>
              </a:rPr>
              <a:t>Problem Statement</a:t>
            </a:r>
            <a:r>
              <a:rPr lang="en-US" sz="4356" dirty="0" smtClean="0">
                <a:solidFill>
                  <a:srgbClr val="F8F8F8"/>
                </a:solidFill>
                <a:latin typeface="Times New Roman" pitchFamily="18" charset="0"/>
                <a:ea typeface="IBM Plex Sans"/>
                <a:cs typeface="Times New Roman" pitchFamily="18" charset="0"/>
                <a:sym typeface="IBM Plex Sans"/>
              </a:rPr>
              <a:t>: Fraud Detection in Financial Transactions</a:t>
            </a:r>
            <a:endParaRPr lang="en-US" sz="4356" dirty="0">
              <a:solidFill>
                <a:srgbClr val="F8F8F8"/>
              </a:solidFill>
              <a:latin typeface="Times New Roman" pitchFamily="18" charset="0"/>
              <a:ea typeface="IBM Plex Sans"/>
              <a:cs typeface="Times New Roman" pitchFamily="18" charset="0"/>
              <a:sym typeface="IBM Plex Sans"/>
            </a:endParaRPr>
          </a:p>
          <a:p>
            <a:pPr algn="ctr">
              <a:lnSpc>
                <a:spcPct val="250022"/>
              </a:lnSpc>
              <a:buSzPts val="4356"/>
            </a:pPr>
            <a:endParaRPr sz="1400" b="0" i="0" u="none" strike="noStrike" cap="none">
              <a:solidFill>
                <a:srgbClr val="000000"/>
              </a:solidFill>
              <a:latin typeface="Times New Roman" pitchFamily="18" charset="0"/>
              <a:cs typeface="Times New Roman" pitchFamily="18" charset="0"/>
              <a:sym typeface="Arial"/>
            </a:endParaRPr>
          </a:p>
        </p:txBody>
      </p:sp>
      <p:sp>
        <p:nvSpPr>
          <p:cNvPr id="87" name="Google Shape;87;p1"/>
          <p:cNvSpPr/>
          <p:nvPr/>
        </p:nvSpPr>
        <p:spPr>
          <a:xfrm rot="10800000">
            <a:off x="-3206438" y="-3379505"/>
            <a:ext cx="11669954" cy="15143855"/>
          </a:xfrm>
          <a:custGeom>
            <a:avLst/>
            <a:gdLst/>
            <a:ahLst/>
            <a:cxnLst/>
            <a:rect l="l" t="t" r="r" b="b"/>
            <a:pathLst>
              <a:path w="14417478" h="15143855" extrusionOk="0">
                <a:moveTo>
                  <a:pt x="0" y="0"/>
                </a:moveTo>
                <a:lnTo>
                  <a:pt x="14417478" y="0"/>
                </a:lnTo>
                <a:lnTo>
                  <a:pt x="14417478" y="15143854"/>
                </a:lnTo>
                <a:lnTo>
                  <a:pt x="0" y="15143854"/>
                </a:lnTo>
                <a:lnTo>
                  <a:pt x="0" y="0"/>
                </a:lnTo>
                <a:close/>
              </a:path>
            </a:pathLst>
          </a:custGeom>
          <a:blipFill rotWithShape="1">
            <a:blip r:embed="rId4">
              <a:alphaModFix amt="13000"/>
            </a:blip>
            <a:stretch>
              <a:fillRect/>
            </a:stretch>
          </a:blipFill>
          <a:ln>
            <a:noFill/>
          </a:ln>
        </p:spPr>
        <p:txBody>
          <a:bodyPr/>
          <a:lstStyle/>
          <a:p>
            <a:r>
              <a:rPr lang="en-US" dirty="0"/>
              <a:t>ion</a:t>
            </a:r>
          </a:p>
        </p:txBody>
      </p:sp>
      <p:sp>
        <p:nvSpPr>
          <p:cNvPr id="94" name="Google Shape;94;p1"/>
          <p:cNvSpPr txBox="1"/>
          <p:nvPr/>
        </p:nvSpPr>
        <p:spPr>
          <a:xfrm>
            <a:off x="1028700" y="1808815"/>
            <a:ext cx="16230600" cy="107722"/>
          </a:xfrm>
          <a:prstGeom prst="rect">
            <a:avLst/>
          </a:prstGeom>
          <a:noFill/>
          <a:ln>
            <a:noFill/>
          </a:ln>
        </p:spPr>
        <p:txBody>
          <a:bodyPr spcFirstLastPara="1" wrap="square" lIns="0" tIns="0" rIns="0" bIns="0" anchor="t" anchorCtr="0">
            <a:spAutoFit/>
          </a:bodyPr>
          <a:lstStyle/>
          <a:p>
            <a:pPr marL="0" marR="0" lvl="0" indent="0" algn="ctr" rtl="0">
              <a:lnSpc>
                <a:spcPct val="49977"/>
              </a:lnSpc>
              <a:spcBef>
                <a:spcPts val="0"/>
              </a:spcBef>
              <a:spcAft>
                <a:spcPts val="0"/>
              </a:spcAft>
              <a:buClr>
                <a:srgbClr val="000000"/>
              </a:buClr>
              <a:buSzPts val="2261"/>
              <a:buFont typeface="Arial"/>
              <a:buNone/>
            </a:pPr>
            <a:endParaRPr sz="1400" b="0" i="0" u="none" strike="noStrike" cap="none">
              <a:solidFill>
                <a:srgbClr val="000000"/>
              </a:solidFill>
              <a:latin typeface="Arial"/>
              <a:ea typeface="Arial"/>
              <a:cs typeface="Arial"/>
              <a:sym typeface="Arial"/>
            </a:endParaRPr>
          </a:p>
        </p:txBody>
      </p:sp>
      <p:sp>
        <p:nvSpPr>
          <p:cNvPr id="13" name="Google Shape;86;p1"/>
          <p:cNvSpPr txBox="1"/>
          <p:nvPr/>
        </p:nvSpPr>
        <p:spPr>
          <a:xfrm>
            <a:off x="4933517" y="4657060"/>
            <a:ext cx="8995143" cy="3508653"/>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Clr>
                <a:srgbClr val="000000"/>
              </a:buClr>
              <a:buSzPts val="6222"/>
              <a:buFont typeface="Arial"/>
              <a:buNone/>
            </a:pPr>
            <a:r>
              <a:rPr lang="en-US" sz="4800" b="1" dirty="0" smtClean="0">
                <a:solidFill>
                  <a:srgbClr val="F8F8F8"/>
                </a:solidFill>
                <a:latin typeface="Times New Roman" pitchFamily="18" charset="0"/>
                <a:cs typeface="Times New Roman" pitchFamily="18" charset="0"/>
              </a:rPr>
              <a:t>Team Name: Tech AI</a:t>
            </a:r>
          </a:p>
          <a:p>
            <a:pPr marL="0" marR="0" lvl="0" indent="0" rtl="0">
              <a:spcBef>
                <a:spcPts val="0"/>
              </a:spcBef>
              <a:spcAft>
                <a:spcPts val="0"/>
              </a:spcAft>
              <a:buClr>
                <a:srgbClr val="000000"/>
              </a:buClr>
              <a:buSzPts val="6222"/>
              <a:buFont typeface="Arial"/>
              <a:buNone/>
            </a:pPr>
            <a:endParaRPr lang="en-US" sz="3600" b="1" dirty="0" smtClean="0">
              <a:solidFill>
                <a:srgbClr val="F8F8F8"/>
              </a:solidFill>
              <a:latin typeface="Times New Roman" pitchFamily="18" charset="0"/>
              <a:cs typeface="Times New Roman" pitchFamily="18" charset="0"/>
            </a:endParaRPr>
          </a:p>
          <a:p>
            <a:pPr marL="0" marR="0" lvl="0" indent="0" rtl="0">
              <a:spcBef>
                <a:spcPts val="0"/>
              </a:spcBef>
              <a:spcAft>
                <a:spcPts val="0"/>
              </a:spcAft>
              <a:buClr>
                <a:srgbClr val="000000"/>
              </a:buClr>
              <a:buSzPts val="6222"/>
              <a:buFont typeface="Arial"/>
              <a:buNone/>
            </a:pPr>
            <a:r>
              <a:rPr lang="en-US" sz="3600" dirty="0" smtClean="0">
                <a:solidFill>
                  <a:srgbClr val="F8F8F8"/>
                </a:solidFill>
                <a:latin typeface="Times New Roman" pitchFamily="18" charset="0"/>
                <a:cs typeface="Times New Roman" pitchFamily="18" charset="0"/>
              </a:rPr>
              <a:t>Members:  1) Vinay Hipparge  (Team Lead)</a:t>
            </a:r>
          </a:p>
          <a:p>
            <a:pPr marL="0" marR="0" lvl="0" indent="0" rtl="0">
              <a:spcBef>
                <a:spcPts val="0"/>
              </a:spcBef>
              <a:spcAft>
                <a:spcPts val="0"/>
              </a:spcAft>
              <a:buClr>
                <a:srgbClr val="000000"/>
              </a:buClr>
              <a:buSzPts val="6222"/>
              <a:buFont typeface="Arial"/>
              <a:buNone/>
            </a:pPr>
            <a:r>
              <a:rPr lang="en-US" sz="3600" dirty="0" smtClean="0">
                <a:solidFill>
                  <a:srgbClr val="F8F8F8"/>
                </a:solidFill>
                <a:latin typeface="Times New Roman" pitchFamily="18" charset="0"/>
                <a:cs typeface="Times New Roman" pitchFamily="18" charset="0"/>
              </a:rPr>
              <a:t>                   2) Aishwarya Tekale </a:t>
            </a:r>
          </a:p>
          <a:p>
            <a:pPr marL="0" marR="0" lvl="0" indent="0" rtl="0">
              <a:spcBef>
                <a:spcPts val="0"/>
              </a:spcBef>
              <a:spcAft>
                <a:spcPts val="0"/>
              </a:spcAft>
              <a:buClr>
                <a:srgbClr val="000000"/>
              </a:buClr>
              <a:buSzPts val="6222"/>
              <a:buFont typeface="Arial"/>
              <a:buNone/>
            </a:pPr>
            <a:r>
              <a:rPr lang="en-US" sz="3600" dirty="0" smtClean="0">
                <a:solidFill>
                  <a:srgbClr val="F8F8F8"/>
                </a:solidFill>
                <a:latin typeface="Times New Roman" pitchFamily="18" charset="0"/>
                <a:cs typeface="Times New Roman" pitchFamily="18" charset="0"/>
              </a:rPr>
              <a:t>                   3) Shriraj Vallamdeshi</a:t>
            </a:r>
          </a:p>
          <a:p>
            <a:pPr marL="0" marR="0" lvl="0" indent="0" algn="ctr" rtl="0">
              <a:spcBef>
                <a:spcPts val="0"/>
              </a:spcBef>
              <a:spcAft>
                <a:spcPts val="0"/>
              </a:spcAft>
              <a:buClr>
                <a:srgbClr val="000000"/>
              </a:buClr>
              <a:buSzPts val="6222"/>
              <a:buFont typeface="Arial"/>
              <a:buNone/>
            </a:pPr>
            <a:r>
              <a:rPr lang="en-US" sz="3600" dirty="0" smtClean="0">
                <a:solidFill>
                  <a:srgbClr val="F8F8F8"/>
                </a:solidFill>
                <a:latin typeface="Times New Roman" pitchFamily="18" charset="0"/>
                <a:cs typeface="Times New Roman" pitchFamily="18" charset="0"/>
              </a:rPr>
              <a:t> </a:t>
            </a:r>
            <a:endParaRPr sz="900" b="0" i="0" u="none" strike="noStrike" cap="none">
              <a:solidFill>
                <a:srgbClr val="000000"/>
              </a:solidFill>
              <a:latin typeface="Times New Roman" pitchFamily="18" charset="0"/>
              <a:cs typeface="Times New Roman" pitchFamily="18" charset="0"/>
              <a:sym typeface="Arial"/>
            </a:endParaRPr>
          </a:p>
        </p:txBody>
      </p:sp>
      <p:pic>
        <p:nvPicPr>
          <p:cNvPr id="14" name="Picture 13" descr="Screenshot_2024-06-30-19-58-33-316_com.whatsapp.png"/>
          <p:cNvPicPr>
            <a:picLocks noChangeAspect="1"/>
          </p:cNvPicPr>
          <p:nvPr/>
        </p:nvPicPr>
        <p:blipFill>
          <a:blip r:embed="rId5"/>
          <a:stretch>
            <a:fillRect/>
          </a:stretch>
        </p:blipFill>
        <p:spPr>
          <a:xfrm>
            <a:off x="1156631" y="406473"/>
            <a:ext cx="1203795" cy="1233662"/>
          </a:xfrm>
          <a:prstGeom prst="rect">
            <a:avLst/>
          </a:prstGeom>
        </p:spPr>
      </p:pic>
      <p:pic>
        <p:nvPicPr>
          <p:cNvPr id="16" name="Picture 15" descr="Recording-2024-05-29-174919-unscreen.gif"/>
          <p:cNvPicPr>
            <a:picLocks noChangeAspect="1"/>
          </p:cNvPicPr>
          <p:nvPr/>
        </p:nvPicPr>
        <p:blipFill>
          <a:blip r:embed="rId6"/>
          <a:stretch>
            <a:fillRect/>
          </a:stretch>
        </p:blipFill>
        <p:spPr>
          <a:xfrm>
            <a:off x="13638914" y="4598582"/>
            <a:ext cx="2993065" cy="299306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86525"/>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2. Dark Web</a:t>
            </a:r>
          </a:p>
        </p:txBody>
      </p:sp>
      <p:pic>
        <p:nvPicPr>
          <p:cNvPr id="3" name="Picture 2">
            <a:extLst>
              <a:ext uri="{FF2B5EF4-FFF2-40B4-BE49-F238E27FC236}">
                <a16:creationId xmlns:a16="http://schemas.microsoft.com/office/drawing/2014/main" xmlns="" id="{835F940D-042C-46FF-9162-F23DBB05B8C0}"/>
              </a:ext>
            </a:extLst>
          </p:cNvPr>
          <p:cNvPicPr>
            <a:picLocks noChangeAspect="1"/>
          </p:cNvPicPr>
          <p:nvPr/>
        </p:nvPicPr>
        <p:blipFill>
          <a:blip r:embed="rId5"/>
          <a:stretch>
            <a:fillRect/>
          </a:stretch>
        </p:blipFill>
        <p:spPr>
          <a:xfrm>
            <a:off x="323224" y="1810111"/>
            <a:ext cx="17413447" cy="8293998"/>
          </a:xfrm>
          <a:prstGeom prst="rect">
            <a:avLst/>
          </a:prstGeom>
        </p:spPr>
      </p:pic>
      <p:sp>
        <p:nvSpPr>
          <p:cNvPr id="6" name="Google Shape;142;p6"/>
          <p:cNvSpPr txBox="1"/>
          <p:nvPr/>
        </p:nvSpPr>
        <p:spPr>
          <a:xfrm>
            <a:off x="3680605" y="1225617"/>
            <a:ext cx="10802100" cy="470898"/>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2000" b="1" dirty="0" smtClean="0">
                <a:solidFill>
                  <a:srgbClr val="F8F8F8"/>
                </a:solidFill>
              </a:rPr>
              <a:t>Storing the address collected from dark web in our Database with </a:t>
            </a:r>
            <a:r>
              <a:rPr lang="en-US" sz="2000" b="1" dirty="0" err="1" smtClean="0">
                <a:solidFill>
                  <a:srgbClr val="F8F8F8"/>
                </a:solidFill>
              </a:rPr>
              <a:t>Url</a:t>
            </a:r>
            <a:r>
              <a:rPr lang="en-US" sz="2000" b="1" dirty="0" smtClean="0">
                <a:solidFill>
                  <a:srgbClr val="F8F8F8"/>
                </a:solidFill>
              </a:rPr>
              <a:t> of Websites</a:t>
            </a:r>
            <a:endParaRPr lang="en-US" sz="2000" b="1" i="0" u="none" strike="noStrike" cap="none" dirty="0">
              <a:solidFill>
                <a:srgbClr val="F8F8F8"/>
              </a:solidFill>
              <a:latin typeface="Arial"/>
              <a:ea typeface="Arial"/>
              <a:cs typeface="Arial"/>
              <a:sym typeface="Arial"/>
            </a:endParaRPr>
          </a:p>
        </p:txBody>
      </p:sp>
    </p:spTree>
    <p:extLst>
      <p:ext uri="{BB962C8B-B14F-4D97-AF65-F5344CB8AC3E}">
        <p14:creationId xmlns:p14="http://schemas.microsoft.com/office/powerpoint/2010/main" xmlns="" val="1232824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86525"/>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3.  Address Details</a:t>
            </a:r>
          </a:p>
        </p:txBody>
      </p:sp>
      <p:pic>
        <p:nvPicPr>
          <p:cNvPr id="3" name="Picture 2">
            <a:extLst>
              <a:ext uri="{FF2B5EF4-FFF2-40B4-BE49-F238E27FC236}">
                <a16:creationId xmlns:a16="http://schemas.microsoft.com/office/drawing/2014/main" xmlns="" id="{390CC931-AF9D-4736-9D59-DF34C2DA3BEF}"/>
              </a:ext>
            </a:extLst>
          </p:cNvPr>
          <p:cNvPicPr>
            <a:picLocks noChangeAspect="1"/>
          </p:cNvPicPr>
          <p:nvPr/>
        </p:nvPicPr>
        <p:blipFill>
          <a:blip r:embed="rId5"/>
          <a:stretch>
            <a:fillRect/>
          </a:stretch>
        </p:blipFill>
        <p:spPr>
          <a:xfrm>
            <a:off x="494445" y="1582178"/>
            <a:ext cx="17251465" cy="8164495"/>
          </a:xfrm>
          <a:prstGeom prst="rect">
            <a:avLst/>
          </a:prstGeom>
        </p:spPr>
      </p:pic>
    </p:spTree>
    <p:extLst>
      <p:ext uri="{BB962C8B-B14F-4D97-AF65-F5344CB8AC3E}">
        <p14:creationId xmlns:p14="http://schemas.microsoft.com/office/powerpoint/2010/main" xmlns="" val="3059937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40341"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86525"/>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3.  Address Details</a:t>
            </a:r>
          </a:p>
        </p:txBody>
      </p:sp>
      <p:pic>
        <p:nvPicPr>
          <p:cNvPr id="4" name="Picture 3">
            <a:extLst>
              <a:ext uri="{FF2B5EF4-FFF2-40B4-BE49-F238E27FC236}">
                <a16:creationId xmlns:a16="http://schemas.microsoft.com/office/drawing/2014/main" xmlns="" id="{45AF0C8B-BEB4-4266-ABE7-2D0012B09CD0}"/>
              </a:ext>
            </a:extLst>
          </p:cNvPr>
          <p:cNvPicPr>
            <a:picLocks noChangeAspect="1"/>
          </p:cNvPicPr>
          <p:nvPr/>
        </p:nvPicPr>
        <p:blipFill>
          <a:blip r:embed="rId5"/>
          <a:stretch>
            <a:fillRect/>
          </a:stretch>
        </p:blipFill>
        <p:spPr>
          <a:xfrm>
            <a:off x="353547" y="1394471"/>
            <a:ext cx="17580906" cy="8221823"/>
          </a:xfrm>
          <a:prstGeom prst="rect">
            <a:avLst/>
          </a:prstGeom>
        </p:spPr>
      </p:pic>
    </p:spTree>
    <p:extLst>
      <p:ext uri="{BB962C8B-B14F-4D97-AF65-F5344CB8AC3E}">
        <p14:creationId xmlns:p14="http://schemas.microsoft.com/office/powerpoint/2010/main" xmlns="" val="705607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86525"/>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4. Address Visualization </a:t>
            </a:r>
          </a:p>
        </p:txBody>
      </p:sp>
      <p:pic>
        <p:nvPicPr>
          <p:cNvPr id="3" name="Picture 2">
            <a:extLst>
              <a:ext uri="{FF2B5EF4-FFF2-40B4-BE49-F238E27FC236}">
                <a16:creationId xmlns:a16="http://schemas.microsoft.com/office/drawing/2014/main" xmlns="" id="{8247F2C1-B369-4172-8FDA-92D96F06C8F0}"/>
              </a:ext>
            </a:extLst>
          </p:cNvPr>
          <p:cNvPicPr>
            <a:picLocks noChangeAspect="1"/>
          </p:cNvPicPr>
          <p:nvPr/>
        </p:nvPicPr>
        <p:blipFill>
          <a:blip r:embed="rId5"/>
          <a:stretch>
            <a:fillRect/>
          </a:stretch>
        </p:blipFill>
        <p:spPr>
          <a:xfrm>
            <a:off x="1835943" y="1212789"/>
            <a:ext cx="14589220" cy="8887686"/>
          </a:xfrm>
          <a:prstGeom prst="rect">
            <a:avLst/>
          </a:prstGeom>
        </p:spPr>
      </p:pic>
    </p:spTree>
    <p:extLst>
      <p:ext uri="{BB962C8B-B14F-4D97-AF65-F5344CB8AC3E}">
        <p14:creationId xmlns:p14="http://schemas.microsoft.com/office/powerpoint/2010/main" xmlns="" val="3776395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86525"/>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5. Suspicious Addresses</a:t>
            </a:r>
          </a:p>
        </p:txBody>
      </p:sp>
      <p:pic>
        <p:nvPicPr>
          <p:cNvPr id="7" name="Picture 6">
            <a:extLst>
              <a:ext uri="{FF2B5EF4-FFF2-40B4-BE49-F238E27FC236}">
                <a16:creationId xmlns:a16="http://schemas.microsoft.com/office/drawing/2014/main" xmlns="" id="{62AD50B7-AED3-4020-9A6B-E95BFDBA9C64}"/>
              </a:ext>
            </a:extLst>
          </p:cNvPr>
          <p:cNvPicPr>
            <a:picLocks noChangeAspect="1"/>
          </p:cNvPicPr>
          <p:nvPr/>
        </p:nvPicPr>
        <p:blipFill>
          <a:blip r:embed="rId5"/>
          <a:stretch>
            <a:fillRect/>
          </a:stretch>
        </p:blipFill>
        <p:spPr>
          <a:xfrm>
            <a:off x="343522" y="1394471"/>
            <a:ext cx="17600956" cy="8323786"/>
          </a:xfrm>
          <a:prstGeom prst="rect">
            <a:avLst/>
          </a:prstGeom>
        </p:spPr>
      </p:pic>
    </p:spTree>
    <p:extLst>
      <p:ext uri="{BB962C8B-B14F-4D97-AF65-F5344CB8AC3E}">
        <p14:creationId xmlns:p14="http://schemas.microsoft.com/office/powerpoint/2010/main" xmlns="" val="2100585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86525"/>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5. Suspicious Addresses</a:t>
            </a:r>
          </a:p>
        </p:txBody>
      </p:sp>
      <p:pic>
        <p:nvPicPr>
          <p:cNvPr id="3" name="Picture 2">
            <a:extLst>
              <a:ext uri="{FF2B5EF4-FFF2-40B4-BE49-F238E27FC236}">
                <a16:creationId xmlns:a16="http://schemas.microsoft.com/office/drawing/2014/main" xmlns="" id="{0BB00EF8-4635-45F2-AAC8-BE6C1294A543}"/>
              </a:ext>
            </a:extLst>
          </p:cNvPr>
          <p:cNvPicPr>
            <a:picLocks noChangeAspect="1"/>
          </p:cNvPicPr>
          <p:nvPr/>
        </p:nvPicPr>
        <p:blipFill>
          <a:blip r:embed="rId5"/>
          <a:stretch>
            <a:fillRect/>
          </a:stretch>
        </p:blipFill>
        <p:spPr>
          <a:xfrm>
            <a:off x="425795" y="1636011"/>
            <a:ext cx="17436410" cy="7776931"/>
          </a:xfrm>
          <a:prstGeom prst="rect">
            <a:avLst/>
          </a:prstGeom>
        </p:spPr>
      </p:pic>
    </p:spTree>
    <p:extLst>
      <p:ext uri="{BB962C8B-B14F-4D97-AF65-F5344CB8AC3E}">
        <p14:creationId xmlns:p14="http://schemas.microsoft.com/office/powerpoint/2010/main" xmlns="" val="3030264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86525"/>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6. K means Clustering</a:t>
            </a:r>
          </a:p>
        </p:txBody>
      </p:sp>
      <p:pic>
        <p:nvPicPr>
          <p:cNvPr id="3" name="Picture 2">
            <a:extLst>
              <a:ext uri="{FF2B5EF4-FFF2-40B4-BE49-F238E27FC236}">
                <a16:creationId xmlns:a16="http://schemas.microsoft.com/office/drawing/2014/main" xmlns="" id="{55E32F6D-6567-4275-8FDA-17549FBEF183}"/>
              </a:ext>
            </a:extLst>
          </p:cNvPr>
          <p:cNvPicPr>
            <a:picLocks noChangeAspect="1"/>
          </p:cNvPicPr>
          <p:nvPr/>
        </p:nvPicPr>
        <p:blipFill rotWithShape="1">
          <a:blip r:embed="rId5"/>
          <a:srcRect l="29448" r="31489"/>
          <a:stretch/>
        </p:blipFill>
        <p:spPr>
          <a:xfrm>
            <a:off x="4113772" y="1603710"/>
            <a:ext cx="10060456" cy="7906525"/>
          </a:xfrm>
          <a:prstGeom prst="rect">
            <a:avLst/>
          </a:prstGeom>
        </p:spPr>
      </p:pic>
    </p:spTree>
    <p:extLst>
      <p:ext uri="{BB962C8B-B14F-4D97-AF65-F5344CB8AC3E}">
        <p14:creationId xmlns:p14="http://schemas.microsoft.com/office/powerpoint/2010/main" xmlns="" val="2331190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Shape 114"/>
        <p:cNvGrpSpPr/>
        <p:nvPr/>
      </p:nvGrpSpPr>
      <p:grpSpPr>
        <a:xfrm>
          <a:off x="0" y="0"/>
          <a:ext cx="0" cy="0"/>
          <a:chOff x="0" y="0"/>
          <a:chExt cx="0" cy="0"/>
        </a:xfrm>
      </p:grpSpPr>
      <p:sp>
        <p:nvSpPr>
          <p:cNvPr id="57" name="Rounded Rectangle 56"/>
          <p:cNvSpPr/>
          <p:nvPr/>
        </p:nvSpPr>
        <p:spPr>
          <a:xfrm>
            <a:off x="14207837" y="5167745"/>
            <a:ext cx="1212271" cy="630382"/>
          </a:xfrm>
          <a:prstGeom prst="roundRect">
            <a:avLst/>
          </a:prstGeom>
          <a:solidFill>
            <a:srgbClr val="0C025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bg1"/>
                </a:solidFill>
                <a:latin typeface="Times New Roman" pitchFamily="18" charset="0"/>
                <a:cs typeface="Times New Roman" pitchFamily="18" charset="0"/>
              </a:rPr>
              <a:t>Yes</a:t>
            </a:r>
          </a:p>
        </p:txBody>
      </p:sp>
      <p:sp>
        <p:nvSpPr>
          <p:cNvPr id="30" name="Rounded Rectangle 29"/>
          <p:cNvSpPr/>
          <p:nvPr/>
        </p:nvSpPr>
        <p:spPr>
          <a:xfrm>
            <a:off x="14782801" y="3519054"/>
            <a:ext cx="1849582" cy="540327"/>
          </a:xfrm>
          <a:prstGeom prst="roundRect">
            <a:avLst/>
          </a:prstGeom>
          <a:solidFill>
            <a:srgbClr val="0C025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bg1"/>
                </a:solidFill>
                <a:latin typeface="Times New Roman" pitchFamily="18" charset="0"/>
                <a:cs typeface="Times New Roman" pitchFamily="18" charset="0"/>
              </a:rPr>
              <a:t>NO</a:t>
            </a:r>
          </a:p>
        </p:txBody>
      </p:sp>
      <p:sp>
        <p:nvSpPr>
          <p:cNvPr id="115" name="Google Shape;115;p4"/>
          <p:cNvSpPr/>
          <p:nvPr/>
        </p:nvSpPr>
        <p:spPr>
          <a:xfrm>
            <a:off x="0" y="193959"/>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16" name="Google Shape;116;p4"/>
          <p:cNvSpPr/>
          <p:nvPr/>
        </p:nvSpPr>
        <p:spPr>
          <a:xfrm>
            <a:off x="-1921777" y="2508738"/>
            <a:ext cx="12097410" cy="14515266"/>
          </a:xfrm>
          <a:custGeom>
            <a:avLst/>
            <a:gdLst/>
            <a:ahLst/>
            <a:cxnLst/>
            <a:rect l="l" t="t" r="r" b="b"/>
            <a:pathLst>
              <a:path w="11159614" h="14167952" extrusionOk="0">
                <a:moveTo>
                  <a:pt x="0" y="0"/>
                </a:moveTo>
                <a:lnTo>
                  <a:pt x="11159614" y="0"/>
                </a:lnTo>
                <a:lnTo>
                  <a:pt x="11159614" y="14167952"/>
                </a:lnTo>
                <a:lnTo>
                  <a:pt x="0" y="14167952"/>
                </a:lnTo>
                <a:lnTo>
                  <a:pt x="0" y="0"/>
                </a:lnTo>
                <a:close/>
              </a:path>
            </a:pathLst>
          </a:custGeom>
          <a:blipFill rotWithShape="1">
            <a:blip r:embed="rId4">
              <a:alphaModFix/>
            </a:blip>
            <a:stretch>
              <a:fillRect/>
            </a:stretch>
          </a:blipFill>
          <a:ln>
            <a:noFill/>
          </a:ln>
        </p:spPr>
      </p:sp>
      <p:sp>
        <p:nvSpPr>
          <p:cNvPr id="118" name="Google Shape;118;p4"/>
          <p:cNvSpPr txBox="1"/>
          <p:nvPr/>
        </p:nvSpPr>
        <p:spPr>
          <a:xfrm>
            <a:off x="1880962" y="1152638"/>
            <a:ext cx="7171899" cy="1206292"/>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599"/>
              <a:buFont typeface="Arial"/>
              <a:buNone/>
            </a:pPr>
            <a:r>
              <a:rPr lang="en-US" sz="5599" b="1" i="0" u="none" strike="noStrike" cap="none" dirty="0">
                <a:solidFill>
                  <a:srgbClr val="F8F8F8"/>
                </a:solidFill>
                <a:latin typeface="Calibri"/>
                <a:ea typeface="Calibri"/>
                <a:cs typeface="Calibri"/>
                <a:sym typeface="Calibri"/>
              </a:rPr>
              <a:t>PROTOTYPE OVERVIEW</a:t>
            </a:r>
            <a:endParaRPr lang="en-US" sz="1400" b="1" i="0" u="none" strike="noStrike" cap="none" dirty="0">
              <a:solidFill>
                <a:srgbClr val="000000"/>
              </a:solidFill>
              <a:latin typeface="Calibri"/>
              <a:ea typeface="Calibri"/>
              <a:cs typeface="Calibri"/>
              <a:sym typeface="Calibri"/>
            </a:endParaRPr>
          </a:p>
        </p:txBody>
      </p:sp>
      <p:sp>
        <p:nvSpPr>
          <p:cNvPr id="119" name="Google Shape;119;p4"/>
          <p:cNvSpPr txBox="1"/>
          <p:nvPr/>
        </p:nvSpPr>
        <p:spPr>
          <a:xfrm>
            <a:off x="1289541" y="2642076"/>
            <a:ext cx="8464061" cy="6759351"/>
          </a:xfrm>
          <a:prstGeom prst="rect">
            <a:avLst/>
          </a:prstGeom>
          <a:noFill/>
          <a:ln>
            <a:noFill/>
          </a:ln>
        </p:spPr>
        <p:txBody>
          <a:bodyPr spcFirstLastPara="1" wrap="square" lIns="0" tIns="0" rIns="0" bIns="0" anchor="t" anchorCtr="0">
            <a:spAutoFit/>
          </a:bodyPr>
          <a:lstStyle/>
          <a:p>
            <a:pPr lvl="0" algn="just">
              <a:lnSpc>
                <a:spcPct val="139289"/>
              </a:lnSpc>
              <a:buSzPts val="3688"/>
            </a:pPr>
            <a:r>
              <a:rPr lang="en-US" sz="2800" dirty="0">
                <a:solidFill>
                  <a:srgbClr val="F8F8F8"/>
                </a:solidFill>
                <a:latin typeface="Times New Roman" pitchFamily="18" charset="0"/>
                <a:ea typeface="IBM Plex Sans"/>
                <a:cs typeface="Times New Roman" pitchFamily="18" charset="0"/>
                <a:sym typeface="IBM Plex Sans"/>
              </a:rPr>
              <a:t>	</a:t>
            </a:r>
            <a:r>
              <a:rPr lang="en-US" sz="2400" dirty="0">
                <a:solidFill>
                  <a:srgbClr val="F8F8F8"/>
                </a:solidFill>
                <a:latin typeface="Times New Roman" pitchFamily="18" charset="0"/>
                <a:ea typeface="IBM Plex Sans"/>
                <a:cs typeface="Times New Roman" pitchFamily="18" charset="0"/>
                <a:sym typeface="IBM Plex Sans"/>
              </a:rPr>
              <a:t>We are detecting Fraud/ Criminal Transaction Done in Ethereum Our Solution is not only focused on fraud Detection But also gave solutions on investigation methods after Fraud Detection, Below are methods of Fraud Detection and Investigation after Fraud Detection.</a:t>
            </a:r>
          </a:p>
          <a:p>
            <a:pPr lvl="0" algn="just">
              <a:lnSpc>
                <a:spcPct val="139289"/>
              </a:lnSpc>
              <a:buSzPts val="3688"/>
            </a:pPr>
            <a:endParaRPr lang="en-US" sz="2400" dirty="0">
              <a:solidFill>
                <a:srgbClr val="F8F8F8"/>
              </a:solidFill>
              <a:latin typeface="Times New Roman" pitchFamily="18" charset="0"/>
              <a:ea typeface="IBM Plex Sans"/>
              <a:cs typeface="Times New Roman" pitchFamily="18" charset="0"/>
              <a:sym typeface="IBM Plex Sans"/>
            </a:endParaRPr>
          </a:p>
          <a:p>
            <a:pPr lvl="0" algn="just">
              <a:lnSpc>
                <a:spcPct val="139289"/>
              </a:lnSpc>
              <a:buSzPts val="3688"/>
            </a:pPr>
            <a:r>
              <a:rPr lang="en-US" sz="2800" b="1" dirty="0">
                <a:solidFill>
                  <a:srgbClr val="F8F8F8"/>
                </a:solidFill>
                <a:latin typeface="Times New Roman" pitchFamily="18" charset="0"/>
                <a:ea typeface="IBM Plex Sans"/>
                <a:cs typeface="Times New Roman" pitchFamily="18" charset="0"/>
                <a:sym typeface="IBM Plex Sans"/>
              </a:rPr>
              <a:t>1. SVM for Fraud Detection</a:t>
            </a:r>
          </a:p>
          <a:p>
            <a:pPr lvl="0" algn="just">
              <a:lnSpc>
                <a:spcPct val="139289"/>
              </a:lnSpc>
              <a:buSzPts val="3688"/>
            </a:pPr>
            <a:r>
              <a:rPr lang="en-US" sz="2800" b="1" dirty="0">
                <a:solidFill>
                  <a:srgbClr val="F8F8F8"/>
                </a:solidFill>
                <a:latin typeface="Times New Roman" pitchFamily="18" charset="0"/>
                <a:ea typeface="IBM Plex Sans"/>
                <a:cs typeface="Times New Roman" pitchFamily="18" charset="0"/>
                <a:sym typeface="IBM Plex Sans"/>
              </a:rPr>
              <a:t>2. Dark Web Blacklisting Tool</a:t>
            </a:r>
          </a:p>
          <a:p>
            <a:pPr lvl="0" algn="just">
              <a:lnSpc>
                <a:spcPct val="139289"/>
              </a:lnSpc>
              <a:buSzPts val="3688"/>
            </a:pPr>
            <a:r>
              <a:rPr lang="en-US" sz="2800" b="1" dirty="0">
                <a:solidFill>
                  <a:srgbClr val="F8F8F8"/>
                </a:solidFill>
                <a:latin typeface="Times New Roman" pitchFamily="18" charset="0"/>
                <a:ea typeface="IBM Plex Sans"/>
                <a:cs typeface="Times New Roman" pitchFamily="18" charset="0"/>
                <a:sym typeface="IBM Plex Sans"/>
              </a:rPr>
              <a:t>3. Suspicious Address</a:t>
            </a:r>
          </a:p>
          <a:p>
            <a:pPr lvl="0" algn="just">
              <a:lnSpc>
                <a:spcPct val="139289"/>
              </a:lnSpc>
              <a:buSzPts val="3688"/>
            </a:pPr>
            <a:r>
              <a:rPr lang="en-US" sz="2800" b="1" dirty="0">
                <a:solidFill>
                  <a:srgbClr val="F8F8F8"/>
                </a:solidFill>
                <a:latin typeface="Times New Roman" pitchFamily="18" charset="0"/>
                <a:ea typeface="IBM Plex Sans"/>
                <a:cs typeface="Times New Roman" pitchFamily="18" charset="0"/>
                <a:sym typeface="IBM Plex Sans"/>
              </a:rPr>
              <a:t>4. Address Details and Transactions</a:t>
            </a:r>
          </a:p>
          <a:p>
            <a:pPr lvl="0" algn="just">
              <a:lnSpc>
                <a:spcPct val="139289"/>
              </a:lnSpc>
              <a:buSzPts val="3688"/>
            </a:pPr>
            <a:r>
              <a:rPr lang="en-US" sz="2800" b="1" dirty="0">
                <a:solidFill>
                  <a:srgbClr val="F8F8F8"/>
                </a:solidFill>
                <a:latin typeface="Times New Roman" pitchFamily="18" charset="0"/>
                <a:ea typeface="IBM Plex Sans"/>
                <a:cs typeface="Times New Roman" pitchFamily="18" charset="0"/>
                <a:sym typeface="IBM Plex Sans"/>
              </a:rPr>
              <a:t>5. Address Visualization</a:t>
            </a:r>
          </a:p>
          <a:p>
            <a:pPr lvl="0" algn="just">
              <a:lnSpc>
                <a:spcPct val="139289"/>
              </a:lnSpc>
              <a:buSzPts val="3688"/>
            </a:pPr>
            <a:r>
              <a:rPr lang="en-US" sz="2800" b="1" dirty="0">
                <a:solidFill>
                  <a:srgbClr val="F8F8F8"/>
                </a:solidFill>
                <a:latin typeface="Times New Roman" pitchFamily="18" charset="0"/>
                <a:ea typeface="IBM Plex Sans"/>
                <a:cs typeface="Times New Roman" pitchFamily="18" charset="0"/>
                <a:sym typeface="IBM Plex Sans"/>
              </a:rPr>
              <a:t>6. Address Clustering</a:t>
            </a:r>
            <a:endParaRPr lang="en-US" sz="2800" dirty="0">
              <a:solidFill>
                <a:srgbClr val="F8F8F8"/>
              </a:solidFill>
              <a:latin typeface="Times New Roman" pitchFamily="18" charset="0"/>
              <a:ea typeface="IBM Plex Sans"/>
              <a:cs typeface="Times New Roman" pitchFamily="18" charset="0"/>
              <a:sym typeface="IBM Plex Sans"/>
            </a:endParaRPr>
          </a:p>
        </p:txBody>
      </p:sp>
      <p:sp>
        <p:nvSpPr>
          <p:cNvPr id="120" name="Google Shape;120;p4"/>
          <p:cNvSpPr txBox="1"/>
          <p:nvPr/>
        </p:nvSpPr>
        <p:spPr>
          <a:xfrm>
            <a:off x="11175488" y="9357605"/>
            <a:ext cx="6676093" cy="590803"/>
          </a:xfrm>
          <a:prstGeom prst="rect">
            <a:avLst/>
          </a:prstGeom>
          <a:noFill/>
          <a:ln>
            <a:noFill/>
          </a:ln>
        </p:spPr>
        <p:txBody>
          <a:bodyPr spcFirstLastPara="1" wrap="square" lIns="0" tIns="0" rIns="0" bIns="0" anchor="t" anchorCtr="0">
            <a:spAutoFit/>
          </a:bodyPr>
          <a:lstStyle/>
          <a:p>
            <a:pPr marL="0" marR="0" lvl="0" indent="0" algn="ctr" rtl="0">
              <a:lnSpc>
                <a:spcPct val="119506"/>
              </a:lnSpc>
              <a:spcBef>
                <a:spcPts val="0"/>
              </a:spcBef>
              <a:spcAft>
                <a:spcPts val="0"/>
              </a:spcAft>
              <a:buClr>
                <a:srgbClr val="000000"/>
              </a:buClr>
              <a:buSzPts val="3199"/>
              <a:buFont typeface="Arial"/>
              <a:buNone/>
            </a:pPr>
            <a:r>
              <a:rPr lang="en-US" sz="3199" b="1" i="0" u="none" strike="noStrike" cap="none" dirty="0">
                <a:solidFill>
                  <a:srgbClr val="F8F8F8"/>
                </a:solidFill>
                <a:latin typeface="Calibri"/>
                <a:ea typeface="Calibri"/>
                <a:cs typeface="Calibri"/>
                <a:sym typeface="Calibri"/>
              </a:rPr>
              <a:t>Process Flow for Fraud Detection Chart</a:t>
            </a:r>
            <a:endParaRPr sz="1400" b="0" i="0" u="none" strike="noStrike" cap="none">
              <a:solidFill>
                <a:srgbClr val="000000"/>
              </a:solidFill>
              <a:latin typeface="Calibri"/>
              <a:ea typeface="Calibri"/>
              <a:cs typeface="Calibri"/>
              <a:sym typeface="Calibri"/>
            </a:endParaRPr>
          </a:p>
        </p:txBody>
      </p:sp>
      <p:sp>
        <p:nvSpPr>
          <p:cNvPr id="15" name="Flowchart: Decision 14"/>
          <p:cNvSpPr/>
          <p:nvPr/>
        </p:nvSpPr>
        <p:spPr>
          <a:xfrm>
            <a:off x="12947074" y="2971797"/>
            <a:ext cx="2618508" cy="2265220"/>
          </a:xfrm>
          <a:prstGeom prst="flowChartDecision">
            <a:avLst/>
          </a:prstGeom>
          <a:solidFill>
            <a:srgbClr val="D200B4"/>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latin typeface="Times New Roman" pitchFamily="18" charset="0"/>
                <a:cs typeface="Times New Roman" pitchFamily="18" charset="0"/>
              </a:rPr>
              <a:t>Fraud Detection</a:t>
            </a:r>
          </a:p>
        </p:txBody>
      </p:sp>
      <p:cxnSp>
        <p:nvCxnSpPr>
          <p:cNvPr id="18" name="Straight Arrow Connector 17"/>
          <p:cNvCxnSpPr/>
          <p:nvPr/>
        </p:nvCxnSpPr>
        <p:spPr>
          <a:xfrm rot="5400000">
            <a:off x="11110756" y="1983374"/>
            <a:ext cx="64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10474037" y="1080650"/>
            <a:ext cx="1849582" cy="540327"/>
          </a:xfrm>
          <a:prstGeom prst="round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Start</a:t>
            </a:r>
          </a:p>
        </p:txBody>
      </p:sp>
      <p:sp>
        <p:nvSpPr>
          <p:cNvPr id="24" name="Rounded Rectangle 23"/>
          <p:cNvSpPr/>
          <p:nvPr/>
        </p:nvSpPr>
        <p:spPr>
          <a:xfrm>
            <a:off x="10480964" y="2313704"/>
            <a:ext cx="1849582" cy="720437"/>
          </a:xfrm>
          <a:prstGeom prst="round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Load Dataset</a:t>
            </a:r>
          </a:p>
        </p:txBody>
      </p:sp>
      <p:sp>
        <p:nvSpPr>
          <p:cNvPr id="26" name="Rounded Rectangle 25"/>
          <p:cNvSpPr/>
          <p:nvPr/>
        </p:nvSpPr>
        <p:spPr>
          <a:xfrm>
            <a:off x="13238019" y="7377544"/>
            <a:ext cx="2057398" cy="540327"/>
          </a:xfrm>
          <a:prstGeom prst="round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Visualization</a:t>
            </a:r>
          </a:p>
        </p:txBody>
      </p:sp>
      <p:sp>
        <p:nvSpPr>
          <p:cNvPr id="27" name="Rounded Rectangle 26"/>
          <p:cNvSpPr/>
          <p:nvPr/>
        </p:nvSpPr>
        <p:spPr>
          <a:xfrm>
            <a:off x="16195964" y="2001982"/>
            <a:ext cx="1988126" cy="741218"/>
          </a:xfrm>
          <a:prstGeom prst="round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Prediction on new Data</a:t>
            </a:r>
          </a:p>
        </p:txBody>
      </p:sp>
      <p:sp>
        <p:nvSpPr>
          <p:cNvPr id="29" name="Rounded Rectangle 28"/>
          <p:cNvSpPr/>
          <p:nvPr/>
        </p:nvSpPr>
        <p:spPr>
          <a:xfrm>
            <a:off x="16147473" y="3678380"/>
            <a:ext cx="2140527" cy="789711"/>
          </a:xfrm>
          <a:prstGeom prst="round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Loading </a:t>
            </a:r>
          </a:p>
          <a:p>
            <a:pPr algn="ctr"/>
            <a:r>
              <a:rPr lang="en-US" sz="2400" b="1" dirty="0">
                <a:solidFill>
                  <a:schemeClr val="tx1"/>
                </a:solidFill>
                <a:latin typeface="Times New Roman" pitchFamily="18" charset="0"/>
                <a:cs typeface="Times New Roman" pitchFamily="18" charset="0"/>
              </a:rPr>
              <a:t>New Dataset</a:t>
            </a:r>
          </a:p>
        </p:txBody>
      </p:sp>
      <p:sp>
        <p:nvSpPr>
          <p:cNvPr id="31" name="Rounded Rectangle 30"/>
          <p:cNvSpPr/>
          <p:nvPr/>
        </p:nvSpPr>
        <p:spPr>
          <a:xfrm>
            <a:off x="13293439" y="8617526"/>
            <a:ext cx="1849582" cy="540327"/>
          </a:xfrm>
          <a:prstGeom prst="round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End</a:t>
            </a:r>
          </a:p>
        </p:txBody>
      </p:sp>
      <p:sp>
        <p:nvSpPr>
          <p:cNvPr id="32" name="Rounded Rectangle 31"/>
          <p:cNvSpPr/>
          <p:nvPr/>
        </p:nvSpPr>
        <p:spPr>
          <a:xfrm>
            <a:off x="10474037" y="3699161"/>
            <a:ext cx="1849582" cy="789709"/>
          </a:xfrm>
          <a:prstGeom prst="round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Train Model</a:t>
            </a:r>
          </a:p>
        </p:txBody>
      </p:sp>
      <p:sp>
        <p:nvSpPr>
          <p:cNvPr id="33" name="Rounded Rectangle 32"/>
          <p:cNvSpPr/>
          <p:nvPr/>
        </p:nvSpPr>
        <p:spPr>
          <a:xfrm>
            <a:off x="13390420" y="5888178"/>
            <a:ext cx="1849582" cy="803563"/>
          </a:xfrm>
          <a:prstGeom prst="round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Address Details</a:t>
            </a:r>
          </a:p>
        </p:txBody>
      </p:sp>
      <p:cxnSp>
        <p:nvCxnSpPr>
          <p:cNvPr id="34" name="Straight Arrow Connector 33"/>
          <p:cNvCxnSpPr/>
          <p:nvPr/>
        </p:nvCxnSpPr>
        <p:spPr>
          <a:xfrm rot="5400000">
            <a:off x="11117684" y="3382683"/>
            <a:ext cx="64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2302836" y="4104506"/>
            <a:ext cx="596543" cy="1029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13930156" y="8273336"/>
            <a:ext cx="64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13957866" y="7033359"/>
            <a:ext cx="64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13964793" y="5564774"/>
            <a:ext cx="64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endCxn id="29" idx="1"/>
          </p:cNvCxnSpPr>
          <p:nvPr/>
        </p:nvCxnSpPr>
        <p:spPr>
          <a:xfrm flipV="1">
            <a:off x="15572509" y="4073236"/>
            <a:ext cx="574964" cy="27705"/>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29" idx="0"/>
            <a:endCxn id="27" idx="2"/>
          </p:cNvCxnSpPr>
          <p:nvPr/>
        </p:nvCxnSpPr>
        <p:spPr>
          <a:xfrm rot="16200000" flipV="1">
            <a:off x="16732827" y="3221180"/>
            <a:ext cx="91440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256326" y="2348345"/>
            <a:ext cx="19202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5400000">
            <a:off x="13944011" y="2676101"/>
            <a:ext cx="64008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Shape 114"/>
        <p:cNvGrpSpPr/>
        <p:nvPr/>
      </p:nvGrpSpPr>
      <p:grpSpPr>
        <a:xfrm>
          <a:off x="0" y="0"/>
          <a:ext cx="0" cy="0"/>
          <a:chOff x="0" y="0"/>
          <a:chExt cx="0" cy="0"/>
        </a:xfrm>
      </p:grpSpPr>
      <p:sp>
        <p:nvSpPr>
          <p:cNvPr id="55" name="Google Shape;125;p5"/>
          <p:cNvSpPr/>
          <p:nvPr/>
        </p:nvSpPr>
        <p:spPr>
          <a:xfrm>
            <a:off x="0" y="-718585"/>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58" name="Google Shape;126;p5"/>
          <p:cNvSpPr/>
          <p:nvPr/>
        </p:nvSpPr>
        <p:spPr>
          <a:xfrm>
            <a:off x="-1546641" y="-4597070"/>
            <a:ext cx="22735184" cy="21854998"/>
          </a:xfrm>
          <a:custGeom>
            <a:avLst/>
            <a:gdLst/>
            <a:ahLst/>
            <a:cxnLst/>
            <a:rect l="l" t="t" r="r" b="b"/>
            <a:pathLst>
              <a:path w="22735184" h="21854998" extrusionOk="0">
                <a:moveTo>
                  <a:pt x="0" y="0"/>
                </a:moveTo>
                <a:lnTo>
                  <a:pt x="22735184" y="0"/>
                </a:lnTo>
                <a:lnTo>
                  <a:pt x="22735184" y="21854998"/>
                </a:lnTo>
                <a:lnTo>
                  <a:pt x="0" y="21854998"/>
                </a:lnTo>
                <a:lnTo>
                  <a:pt x="0" y="0"/>
                </a:lnTo>
                <a:close/>
              </a:path>
            </a:pathLst>
          </a:custGeom>
          <a:blipFill rotWithShape="1">
            <a:blip r:embed="rId4">
              <a:alphaModFix/>
            </a:blip>
            <a:stretch>
              <a:fillRect/>
            </a:stretch>
          </a:blipFill>
          <a:ln>
            <a:noFill/>
          </a:ln>
        </p:spPr>
      </p:sp>
      <p:sp>
        <p:nvSpPr>
          <p:cNvPr id="59" name="Google Shape;127;p5"/>
          <p:cNvSpPr txBox="1"/>
          <p:nvPr/>
        </p:nvSpPr>
        <p:spPr>
          <a:xfrm>
            <a:off x="1171880" y="1416920"/>
            <a:ext cx="4263000" cy="86190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Clr>
                <a:srgbClr val="000000"/>
              </a:buClr>
              <a:buSzPts val="5599"/>
              <a:buFont typeface="Arial"/>
              <a:buNone/>
            </a:pPr>
            <a:r>
              <a:rPr lang="en-US" sz="5599" b="1" i="0" u="none" strike="noStrike" cap="none">
                <a:solidFill>
                  <a:srgbClr val="F8F8F8"/>
                </a:solidFill>
                <a:latin typeface="Calibri"/>
                <a:ea typeface="Calibri"/>
                <a:cs typeface="Calibri"/>
                <a:sym typeface="Calibri"/>
              </a:rPr>
              <a:t>TECH STACK</a:t>
            </a:r>
            <a:endParaRPr sz="1400" b="0" i="0" u="none" strike="noStrike" cap="none">
              <a:solidFill>
                <a:srgbClr val="000000"/>
              </a:solidFill>
              <a:latin typeface="Calibri"/>
              <a:ea typeface="Calibri"/>
              <a:cs typeface="Calibri"/>
              <a:sym typeface="Calibri"/>
            </a:endParaRPr>
          </a:p>
        </p:txBody>
      </p:sp>
      <p:sp>
        <p:nvSpPr>
          <p:cNvPr id="60" name="Google Shape;128;p5"/>
          <p:cNvSpPr txBox="1"/>
          <p:nvPr/>
        </p:nvSpPr>
        <p:spPr>
          <a:xfrm>
            <a:off x="10148373" y="1416920"/>
            <a:ext cx="3555600" cy="86190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Clr>
                <a:srgbClr val="000000"/>
              </a:buClr>
              <a:buSzPts val="5599"/>
              <a:buFont typeface="Arial"/>
              <a:buNone/>
            </a:pPr>
            <a:r>
              <a:rPr lang="en-US" sz="5599" b="1" i="0" u="none" strike="noStrike" cap="none">
                <a:solidFill>
                  <a:srgbClr val="F8F8F8"/>
                </a:solidFill>
                <a:latin typeface="Calibri"/>
                <a:ea typeface="Calibri"/>
                <a:cs typeface="Calibri"/>
                <a:sym typeface="Calibri"/>
              </a:rPr>
              <a:t>USECASES</a:t>
            </a:r>
            <a:endParaRPr sz="1400" b="0" i="0" u="none" strike="noStrike" cap="none">
              <a:solidFill>
                <a:srgbClr val="000000"/>
              </a:solidFill>
              <a:latin typeface="Calibri"/>
              <a:ea typeface="Calibri"/>
              <a:cs typeface="Calibri"/>
              <a:sym typeface="Calibri"/>
            </a:endParaRPr>
          </a:p>
        </p:txBody>
      </p:sp>
      <p:sp>
        <p:nvSpPr>
          <p:cNvPr id="61" name="Google Shape;129;p5"/>
          <p:cNvSpPr txBox="1"/>
          <p:nvPr/>
        </p:nvSpPr>
        <p:spPr>
          <a:xfrm>
            <a:off x="1226127" y="3621350"/>
            <a:ext cx="4260273" cy="4191276"/>
          </a:xfrm>
          <a:prstGeom prst="rect">
            <a:avLst/>
          </a:prstGeom>
          <a:noFill/>
          <a:ln>
            <a:noFill/>
          </a:ln>
        </p:spPr>
        <p:txBody>
          <a:bodyPr spcFirstLastPara="1" wrap="square" lIns="0" tIns="0" rIns="0" bIns="0" anchor="t" anchorCtr="0">
            <a:spAutoFit/>
          </a:bodyPr>
          <a:lstStyle/>
          <a:p>
            <a:pPr algn="just">
              <a:lnSpc>
                <a:spcPct val="139335"/>
              </a:lnSpc>
              <a:buSzPts val="2799"/>
            </a:pPr>
            <a:r>
              <a:rPr lang="en-US" sz="2799" dirty="0" smtClean="0">
                <a:solidFill>
                  <a:srgbClr val="F8F8F8"/>
                </a:solidFill>
                <a:latin typeface="Times New Roman" pitchFamily="18" charset="0"/>
                <a:cs typeface="Times New Roman" pitchFamily="18" charset="0"/>
                <a:sym typeface="IBM Plex Sans"/>
              </a:rPr>
              <a:t>1. Front-End: HTML,CSS,JS</a:t>
            </a:r>
          </a:p>
          <a:p>
            <a:pPr algn="just">
              <a:lnSpc>
                <a:spcPct val="139335"/>
              </a:lnSpc>
              <a:buSzPts val="2799"/>
            </a:pPr>
            <a:r>
              <a:rPr lang="en-US" sz="2799" dirty="0" smtClean="0">
                <a:solidFill>
                  <a:srgbClr val="F8F8F8"/>
                </a:solidFill>
                <a:latin typeface="Times New Roman" pitchFamily="18" charset="0"/>
                <a:cs typeface="Times New Roman" pitchFamily="18" charset="0"/>
                <a:sym typeface="IBM Plex Sans"/>
              </a:rPr>
              <a:t>2. Back-End : Python, Flask or Django.</a:t>
            </a:r>
          </a:p>
          <a:p>
            <a:pPr algn="just">
              <a:lnSpc>
                <a:spcPct val="139335"/>
              </a:lnSpc>
              <a:buSzPts val="2799"/>
            </a:pPr>
            <a:r>
              <a:rPr lang="en-US" sz="2799" dirty="0" smtClean="0">
                <a:solidFill>
                  <a:srgbClr val="F8F8F8"/>
                </a:solidFill>
                <a:latin typeface="Times New Roman" pitchFamily="18" charset="0"/>
                <a:cs typeface="Times New Roman" pitchFamily="18" charset="0"/>
                <a:sym typeface="IBM Plex Sans"/>
              </a:rPr>
              <a:t>3. Libraries: Pandas, Numpy,</a:t>
            </a:r>
          </a:p>
          <a:p>
            <a:pPr>
              <a:lnSpc>
                <a:spcPct val="139335"/>
              </a:lnSpc>
              <a:buSzPts val="2799"/>
            </a:pPr>
            <a:r>
              <a:rPr lang="en-US" sz="2799" dirty="0" smtClean="0">
                <a:solidFill>
                  <a:srgbClr val="F8F8F8"/>
                </a:solidFill>
                <a:latin typeface="Times New Roman" pitchFamily="18" charset="0"/>
                <a:cs typeface="Times New Roman" pitchFamily="18" charset="0"/>
                <a:sym typeface="IBM Plex Sans"/>
              </a:rPr>
              <a:t>scikit-learn, Matplotlib, Beautiful Soup.</a:t>
            </a:r>
          </a:p>
          <a:p>
            <a:pPr>
              <a:lnSpc>
                <a:spcPct val="139335"/>
              </a:lnSpc>
              <a:buSzPts val="2799"/>
            </a:pPr>
            <a:r>
              <a:rPr lang="en-US" sz="2799" dirty="0" smtClean="0">
                <a:solidFill>
                  <a:srgbClr val="F8F8F8"/>
                </a:solidFill>
                <a:latin typeface="Times New Roman" pitchFamily="18" charset="0"/>
                <a:cs typeface="Times New Roman" pitchFamily="18" charset="0"/>
                <a:sym typeface="IBM Plex Sans"/>
              </a:rPr>
              <a:t>4. Database: Google Firebase</a:t>
            </a:r>
          </a:p>
        </p:txBody>
      </p:sp>
      <p:sp>
        <p:nvSpPr>
          <p:cNvPr id="62" name="Google Shape;130;p5"/>
          <p:cNvSpPr txBox="1"/>
          <p:nvPr/>
        </p:nvSpPr>
        <p:spPr>
          <a:xfrm>
            <a:off x="6795655" y="3333306"/>
            <a:ext cx="10037618" cy="6724918"/>
          </a:xfrm>
          <a:prstGeom prst="rect">
            <a:avLst/>
          </a:prstGeom>
          <a:noFill/>
          <a:ln>
            <a:noFill/>
          </a:ln>
        </p:spPr>
        <p:txBody>
          <a:bodyPr spcFirstLastPara="1" wrap="square" lIns="0" tIns="0" rIns="0" bIns="0" anchor="t" anchorCtr="0">
            <a:spAutoFit/>
          </a:bodyPr>
          <a:lstStyle/>
          <a:p>
            <a:pPr lvl="0" algn="just">
              <a:buSzPts val="2799"/>
            </a:pPr>
            <a:r>
              <a:rPr lang="en-US" sz="2300" b="1" dirty="0" smtClean="0">
                <a:solidFill>
                  <a:srgbClr val="F8F8F8"/>
                </a:solidFill>
                <a:latin typeface="Times New Roman" pitchFamily="18" charset="0"/>
                <a:ea typeface="IBM Plex Sans"/>
                <a:cs typeface="Times New Roman" pitchFamily="18" charset="0"/>
                <a:sym typeface="IBM Plex Sans"/>
              </a:rPr>
              <a:t>Use Case 1: Real-Time Fraud Detection (For Cryptocurrency Exchanges)</a:t>
            </a:r>
          </a:p>
          <a:p>
            <a:pPr lvl="0" algn="just">
              <a:buSzPts val="2799"/>
            </a:pPr>
            <a:r>
              <a:rPr lang="en-US" sz="2300" dirty="0" smtClean="0">
                <a:solidFill>
                  <a:srgbClr val="F8F8F8"/>
                </a:solidFill>
                <a:latin typeface="Times New Roman" pitchFamily="18" charset="0"/>
                <a:ea typeface="IBM Plex Sans"/>
                <a:cs typeface="Times New Roman" pitchFamily="18" charset="0"/>
                <a:sym typeface="IBM Plex Sans"/>
              </a:rPr>
              <a:t>Actor: Security Analyst at a Cryptocurrency Exchange</a:t>
            </a:r>
          </a:p>
          <a:p>
            <a:pPr lvl="0" algn="just">
              <a:buSzPts val="2799"/>
            </a:pPr>
            <a:r>
              <a:rPr lang="en-US" sz="2300" dirty="0" smtClean="0">
                <a:solidFill>
                  <a:srgbClr val="F8F8F8"/>
                </a:solidFill>
                <a:latin typeface="Times New Roman" pitchFamily="18" charset="0"/>
                <a:ea typeface="IBM Plex Sans"/>
                <a:cs typeface="Times New Roman" pitchFamily="18" charset="0"/>
                <a:sym typeface="IBM Plex Sans"/>
              </a:rPr>
              <a:t>Goal: Identify and  prevent fraudulent transactions in real time.</a:t>
            </a:r>
          </a:p>
          <a:p>
            <a:pPr lvl="0" algn="just">
              <a:buSzPts val="2799"/>
            </a:pPr>
            <a:endParaRPr lang="en-US" sz="2300" dirty="0" smtClean="0">
              <a:solidFill>
                <a:srgbClr val="F8F8F8"/>
              </a:solidFill>
              <a:latin typeface="Times New Roman" pitchFamily="18" charset="0"/>
              <a:ea typeface="IBM Plex Sans"/>
              <a:cs typeface="Times New Roman" pitchFamily="18" charset="0"/>
              <a:sym typeface="IBM Plex Sans"/>
            </a:endParaRPr>
          </a:p>
          <a:p>
            <a:pPr lvl="0" algn="just">
              <a:buSzPts val="2799"/>
            </a:pPr>
            <a:r>
              <a:rPr lang="en-US" sz="2300" b="1" dirty="0" smtClean="0">
                <a:solidFill>
                  <a:srgbClr val="F8F8F8"/>
                </a:solidFill>
                <a:latin typeface="Times New Roman" pitchFamily="18" charset="0"/>
                <a:ea typeface="IBM Plex Sans"/>
                <a:cs typeface="Times New Roman" pitchFamily="18" charset="0"/>
                <a:sym typeface="IBM Plex Sans"/>
              </a:rPr>
              <a:t>Use Case 2: Dark Web Investigation (For Law Enforcement)</a:t>
            </a:r>
          </a:p>
          <a:p>
            <a:pPr lvl="0" algn="just">
              <a:buSzPts val="2799"/>
            </a:pPr>
            <a:r>
              <a:rPr lang="en-US" sz="2300" dirty="0" smtClean="0">
                <a:solidFill>
                  <a:srgbClr val="F8F8F8"/>
                </a:solidFill>
                <a:latin typeface="Times New Roman" pitchFamily="18" charset="0"/>
                <a:ea typeface="IBM Plex Sans"/>
                <a:cs typeface="Times New Roman" pitchFamily="18" charset="0"/>
                <a:sym typeface="IBM Plex Sans"/>
              </a:rPr>
              <a:t>Actor: Law Enforcement Investigator</a:t>
            </a:r>
          </a:p>
          <a:p>
            <a:pPr lvl="0" algn="just">
              <a:buSzPts val="2799"/>
            </a:pPr>
            <a:r>
              <a:rPr lang="en-US" sz="2300" dirty="0" smtClean="0">
                <a:solidFill>
                  <a:srgbClr val="F8F8F8"/>
                </a:solidFill>
                <a:latin typeface="Times New Roman" pitchFamily="18" charset="0"/>
                <a:ea typeface="IBM Plex Sans"/>
                <a:cs typeface="Times New Roman" pitchFamily="18" charset="0"/>
                <a:sym typeface="IBM Plex Sans"/>
              </a:rPr>
              <a:t>Goal: Identify and track Cryptocurrency addresses associated with illegal activities on the dark web.</a:t>
            </a:r>
          </a:p>
          <a:p>
            <a:pPr lvl="0" algn="just">
              <a:buSzPts val="2799"/>
            </a:pPr>
            <a:endParaRPr lang="en-US" sz="2300" dirty="0" smtClean="0">
              <a:solidFill>
                <a:srgbClr val="F8F8F8"/>
              </a:solidFill>
              <a:latin typeface="Times New Roman" pitchFamily="18" charset="0"/>
              <a:ea typeface="IBM Plex Sans"/>
              <a:cs typeface="Times New Roman" pitchFamily="18" charset="0"/>
              <a:sym typeface="IBM Plex Sans"/>
            </a:endParaRPr>
          </a:p>
          <a:p>
            <a:pPr lvl="0" algn="just">
              <a:buSzPts val="2799"/>
            </a:pPr>
            <a:r>
              <a:rPr lang="en-US" sz="2300" b="1" dirty="0" smtClean="0">
                <a:solidFill>
                  <a:srgbClr val="F8F8F8"/>
                </a:solidFill>
                <a:latin typeface="Times New Roman" pitchFamily="18" charset="0"/>
                <a:ea typeface="IBM Plex Sans"/>
                <a:cs typeface="Times New Roman" pitchFamily="18" charset="0"/>
                <a:sym typeface="IBM Plex Sans"/>
              </a:rPr>
              <a:t>Use Case 3: In-Depth Transaction Analysis (For Forensic Analysts)</a:t>
            </a:r>
          </a:p>
          <a:p>
            <a:pPr lvl="0" algn="just">
              <a:buSzPts val="2799"/>
            </a:pPr>
            <a:r>
              <a:rPr lang="en-US" sz="2300" dirty="0" smtClean="0">
                <a:solidFill>
                  <a:srgbClr val="F8F8F8"/>
                </a:solidFill>
                <a:latin typeface="Times New Roman" pitchFamily="18" charset="0"/>
                <a:ea typeface="IBM Plex Sans"/>
                <a:cs typeface="Times New Roman" pitchFamily="18" charset="0"/>
                <a:sym typeface="IBM Plex Sans"/>
              </a:rPr>
              <a:t>Actor: Forensic Analyst investigating suspicious cryptocurrency activity.</a:t>
            </a:r>
          </a:p>
          <a:p>
            <a:pPr lvl="0" algn="just">
              <a:buSzPts val="2799"/>
            </a:pPr>
            <a:r>
              <a:rPr lang="en-US" sz="2300" dirty="0" smtClean="0">
                <a:solidFill>
                  <a:srgbClr val="F8F8F8"/>
                </a:solidFill>
                <a:latin typeface="Times New Roman" pitchFamily="18" charset="0"/>
                <a:ea typeface="IBM Plex Sans"/>
                <a:cs typeface="Times New Roman" pitchFamily="18" charset="0"/>
                <a:sym typeface="IBM Plex Sans"/>
              </a:rPr>
              <a:t>Goal: Gather comprehensive data and analyze transaction patterns for fraud or criminal activity.</a:t>
            </a:r>
          </a:p>
          <a:p>
            <a:pPr lvl="0" algn="just">
              <a:buSzPts val="2799"/>
            </a:pPr>
            <a:endParaRPr lang="en-US" sz="2300" dirty="0" smtClean="0">
              <a:solidFill>
                <a:srgbClr val="F8F8F8"/>
              </a:solidFill>
              <a:latin typeface="Times New Roman" pitchFamily="18" charset="0"/>
              <a:ea typeface="IBM Plex Sans"/>
              <a:cs typeface="Times New Roman" pitchFamily="18" charset="0"/>
              <a:sym typeface="IBM Plex Sans"/>
            </a:endParaRPr>
          </a:p>
          <a:p>
            <a:pPr lvl="0" algn="just">
              <a:buSzPts val="2799"/>
            </a:pPr>
            <a:r>
              <a:rPr lang="en-US" sz="2300" b="1" dirty="0" smtClean="0">
                <a:solidFill>
                  <a:srgbClr val="F8F8F8"/>
                </a:solidFill>
                <a:latin typeface="Times New Roman" pitchFamily="18" charset="0"/>
                <a:ea typeface="IBM Plex Sans"/>
                <a:cs typeface="Times New Roman" pitchFamily="18" charset="0"/>
                <a:sym typeface="IBM Plex Sans"/>
              </a:rPr>
              <a:t>Use Case 4: Network Visualization and Pattern Recognition</a:t>
            </a:r>
          </a:p>
          <a:p>
            <a:pPr lvl="0" algn="just">
              <a:buSzPts val="2799"/>
            </a:pPr>
            <a:r>
              <a:rPr lang="en-US" sz="2300" dirty="0" smtClean="0">
                <a:solidFill>
                  <a:srgbClr val="F8F8F8"/>
                </a:solidFill>
                <a:latin typeface="Times New Roman" pitchFamily="18" charset="0"/>
                <a:ea typeface="IBM Plex Sans"/>
                <a:cs typeface="Times New Roman" pitchFamily="18" charset="0"/>
                <a:sym typeface="IBM Plex Sans"/>
              </a:rPr>
              <a:t>Actor: Security Team at a Cryptocurrency Exchange or Financial Institution</a:t>
            </a:r>
          </a:p>
          <a:p>
            <a:pPr lvl="0" algn="just">
              <a:buSzPts val="2799"/>
            </a:pPr>
            <a:r>
              <a:rPr lang="en-US" sz="2300" dirty="0" smtClean="0">
                <a:solidFill>
                  <a:srgbClr val="F8F8F8"/>
                </a:solidFill>
                <a:latin typeface="Times New Roman" pitchFamily="18" charset="0"/>
                <a:ea typeface="IBM Plex Sans"/>
                <a:cs typeface="Times New Roman" pitchFamily="18" charset="0"/>
                <a:sym typeface="IBM Plex Sans"/>
              </a:rPr>
              <a:t>Goal: Identify clusters of suspicious activity and visualize transaction networks for better understanding.</a:t>
            </a:r>
          </a:p>
          <a:p>
            <a:pPr lvl="0" algn="just">
              <a:buSzPts val="2799"/>
            </a:pPr>
            <a:endParaRPr lang="en-US" sz="2300" dirty="0" smtClean="0">
              <a:solidFill>
                <a:srgbClr val="F8F8F8"/>
              </a:solidFill>
              <a:latin typeface="Times New Roman" pitchFamily="18" charset="0"/>
              <a:ea typeface="IBM Plex Sans"/>
              <a:cs typeface="Times New Roman" pitchFamily="18" charset="0"/>
              <a:sym typeface="IBM Plex Sans"/>
            </a:endParaRPr>
          </a:p>
        </p:txBody>
      </p:sp>
      <p:pic>
        <p:nvPicPr>
          <p:cNvPr id="63" name="Picture 62" descr="kisspng-cascading-style-sheets-javascript-html-css3-jquery-logo-5ac78cfa336221.4490363115230271942105.png"/>
          <p:cNvPicPr>
            <a:picLocks noChangeAspect="1"/>
          </p:cNvPicPr>
          <p:nvPr/>
        </p:nvPicPr>
        <p:blipFill>
          <a:blip r:embed="rId5">
            <a:lum bright="20000"/>
          </a:blip>
          <a:stretch>
            <a:fillRect/>
          </a:stretch>
        </p:blipFill>
        <p:spPr>
          <a:xfrm>
            <a:off x="2826327" y="8030054"/>
            <a:ext cx="2098963" cy="865909"/>
          </a:xfrm>
          <a:prstGeom prst="rect">
            <a:avLst/>
          </a:prstGeom>
        </p:spPr>
      </p:pic>
      <p:pic>
        <p:nvPicPr>
          <p:cNvPr id="64" name="Picture 63" descr="kisspng-django-web-development-web-framework-python-softwa-django-5b45d914274e46.055745571531304212161.png"/>
          <p:cNvPicPr>
            <a:picLocks noChangeAspect="1"/>
          </p:cNvPicPr>
          <p:nvPr/>
        </p:nvPicPr>
        <p:blipFill>
          <a:blip r:embed="rId6"/>
          <a:stretch>
            <a:fillRect/>
          </a:stretch>
        </p:blipFill>
        <p:spPr>
          <a:xfrm>
            <a:off x="4948675" y="8127146"/>
            <a:ext cx="793569" cy="793569"/>
          </a:xfrm>
          <a:prstGeom prst="rect">
            <a:avLst/>
          </a:prstGeom>
        </p:spPr>
      </p:pic>
      <p:pic>
        <p:nvPicPr>
          <p:cNvPr id="65" name="Picture 64" descr="kisspng-flask-python-web-framework-representational-state-flask-stickker-5b86feec224fb9.1942730715355737401405.png"/>
          <p:cNvPicPr>
            <a:picLocks noChangeAspect="1"/>
          </p:cNvPicPr>
          <p:nvPr/>
        </p:nvPicPr>
        <p:blipFill>
          <a:blip r:embed="rId7"/>
          <a:stretch>
            <a:fillRect/>
          </a:stretch>
        </p:blipFill>
        <p:spPr>
          <a:xfrm>
            <a:off x="4603246" y="8883577"/>
            <a:ext cx="834341" cy="834341"/>
          </a:xfrm>
          <a:prstGeom prst="rect">
            <a:avLst/>
          </a:prstGeom>
        </p:spPr>
      </p:pic>
      <p:pic>
        <p:nvPicPr>
          <p:cNvPr id="67" name="Picture 66" descr="kisspng-python-computer-icons-tutorial-computer-programmin-social-icons-5ad5ccbb60d361.7508341715239610193966.png"/>
          <p:cNvPicPr>
            <a:picLocks noChangeAspect="1"/>
          </p:cNvPicPr>
          <p:nvPr/>
        </p:nvPicPr>
        <p:blipFill>
          <a:blip r:embed="rId8"/>
          <a:stretch>
            <a:fillRect/>
          </a:stretch>
        </p:blipFill>
        <p:spPr>
          <a:xfrm>
            <a:off x="1192282" y="8110225"/>
            <a:ext cx="644235" cy="644235"/>
          </a:xfrm>
          <a:prstGeom prst="rect">
            <a:avLst/>
          </a:prstGeom>
        </p:spPr>
      </p:pic>
      <p:pic>
        <p:nvPicPr>
          <p:cNvPr id="68" name="Picture 67" descr="Screenshot__123_-removebg-preview.png"/>
          <p:cNvPicPr>
            <a:picLocks noChangeAspect="1"/>
          </p:cNvPicPr>
          <p:nvPr/>
        </p:nvPicPr>
        <p:blipFill>
          <a:blip r:embed="rId9"/>
          <a:stretch>
            <a:fillRect/>
          </a:stretch>
        </p:blipFill>
        <p:spPr>
          <a:xfrm>
            <a:off x="2630694" y="8901798"/>
            <a:ext cx="1678875" cy="745421"/>
          </a:xfrm>
          <a:prstGeom prst="rect">
            <a:avLst/>
          </a:prstGeom>
        </p:spPr>
      </p:pic>
      <p:pic>
        <p:nvPicPr>
          <p:cNvPr id="69" name="Picture 68" descr="Screenshot__124_-removebg-preview.png"/>
          <p:cNvPicPr>
            <a:picLocks noChangeAspect="1"/>
          </p:cNvPicPr>
          <p:nvPr/>
        </p:nvPicPr>
        <p:blipFill>
          <a:blip r:embed="rId10"/>
          <a:stretch>
            <a:fillRect/>
          </a:stretch>
        </p:blipFill>
        <p:spPr>
          <a:xfrm>
            <a:off x="1909026" y="8160031"/>
            <a:ext cx="948716" cy="770617"/>
          </a:xfrm>
          <a:prstGeom prst="rect">
            <a:avLst/>
          </a:prstGeom>
        </p:spPr>
      </p:pic>
      <p:pic>
        <p:nvPicPr>
          <p:cNvPr id="70" name="Picture 69" descr="Screenshot__125_-removebg-preview.png"/>
          <p:cNvPicPr>
            <a:picLocks noChangeAspect="1"/>
          </p:cNvPicPr>
          <p:nvPr/>
        </p:nvPicPr>
        <p:blipFill>
          <a:blip r:embed="rId11"/>
          <a:stretch>
            <a:fillRect/>
          </a:stretch>
        </p:blipFill>
        <p:spPr>
          <a:xfrm>
            <a:off x="1239201" y="8842470"/>
            <a:ext cx="1076198" cy="76404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436419" y="394855"/>
            <a:ext cx="17415164" cy="9694962"/>
          </a:xfrm>
          <a:prstGeom prst="rect">
            <a:avLst/>
          </a:prstGeom>
          <a:noFill/>
          <a:ln>
            <a:noFill/>
          </a:ln>
        </p:spPr>
        <p:txBody>
          <a:bodyPr spcFirstLastPara="1" wrap="square" lIns="0" tIns="0" rIns="0" bIns="0" anchor="t" anchorCtr="0">
            <a:spAutoFit/>
          </a:bodyPr>
          <a:lstStyle/>
          <a:p>
            <a:pPr lvl="0">
              <a:buSzPts val="4500"/>
            </a:pPr>
            <a:r>
              <a:rPr lang="en-US" sz="2800" b="1" dirty="0" smtClean="0">
                <a:solidFill>
                  <a:srgbClr val="F8F8F8"/>
                </a:solidFill>
                <a:latin typeface="Times New Roman" pitchFamily="18" charset="0"/>
                <a:cs typeface="Times New Roman" pitchFamily="18" charset="0"/>
              </a:rPr>
              <a:t>1) Fraud Detection</a:t>
            </a:r>
            <a:endParaRPr lang="en-US" sz="2800" b="1" dirty="0" smtClean="0">
              <a:solidFill>
                <a:srgbClr val="F8F8F8"/>
              </a:solidFill>
              <a:latin typeface="Times New Roman" pitchFamily="18" charset="0"/>
              <a:cs typeface="Times New Roman" pitchFamily="18" charset="0"/>
            </a:endParaRPr>
          </a:p>
          <a:p>
            <a:pPr lvl="0" algn="just">
              <a:buClr>
                <a:schemeClr val="tx2"/>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Description:</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Our </a:t>
            </a:r>
            <a:r>
              <a:rPr lang="en-US" sz="2600" dirty="0" smtClean="0">
                <a:solidFill>
                  <a:srgbClr val="F8F8F8"/>
                </a:solidFill>
                <a:latin typeface="Times New Roman" pitchFamily="18" charset="0"/>
                <a:cs typeface="Times New Roman" pitchFamily="18" charset="0"/>
              </a:rPr>
              <a:t>first tool focuses on identifying fraudulent transactions within a dataset containing real-world </a:t>
            </a:r>
            <a:r>
              <a:rPr lang="en-US" sz="2600" dirty="0" err="1" smtClean="0">
                <a:solidFill>
                  <a:srgbClr val="F8F8F8"/>
                </a:solidFill>
                <a:latin typeface="Times New Roman" pitchFamily="18" charset="0"/>
                <a:cs typeface="Times New Roman" pitchFamily="18" charset="0"/>
              </a:rPr>
              <a:t>Ethereum</a:t>
            </a:r>
            <a:r>
              <a:rPr lang="en-US" sz="2600" dirty="0" smtClean="0">
                <a:solidFill>
                  <a:srgbClr val="F8F8F8"/>
                </a:solidFill>
                <a:latin typeface="Times New Roman" pitchFamily="18" charset="0"/>
                <a:cs typeface="Times New Roman" pitchFamily="18" charset="0"/>
              </a:rPr>
              <a:t> transactions from a single day</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Key </a:t>
            </a:r>
            <a:r>
              <a:rPr lang="en-US" sz="2600" dirty="0" smtClean="0">
                <a:solidFill>
                  <a:srgbClr val="F8F8F8"/>
                </a:solidFill>
                <a:latin typeface="Times New Roman" pitchFamily="18" charset="0"/>
                <a:cs typeface="Times New Roman" pitchFamily="18" charset="0"/>
              </a:rPr>
              <a:t>Features</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Model </a:t>
            </a:r>
            <a:r>
              <a:rPr lang="en-US" sz="2600" dirty="0" smtClean="0">
                <a:solidFill>
                  <a:srgbClr val="F8F8F8"/>
                </a:solidFill>
                <a:latin typeface="Times New Roman" pitchFamily="18" charset="0"/>
                <a:cs typeface="Times New Roman" pitchFamily="18" charset="0"/>
              </a:rPr>
              <a:t>Training</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Uses the Support Vector Machine (SVM) algorithm.</a:t>
            </a: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Data Balancing: Applied </a:t>
            </a:r>
            <a:r>
              <a:rPr lang="en-US" sz="2600" dirty="0" smtClean="0">
                <a:solidFill>
                  <a:srgbClr val="F8F8F8"/>
                </a:solidFill>
                <a:latin typeface="Times New Roman" pitchFamily="18" charset="0"/>
                <a:cs typeface="Times New Roman" pitchFamily="18" charset="0"/>
              </a:rPr>
              <a:t>the SMOTE technique to prevent model bias.</a:t>
            </a: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Training Model : Used Collected </a:t>
            </a:r>
            <a:r>
              <a:rPr lang="en-US" sz="2600" dirty="0" smtClean="0">
                <a:solidFill>
                  <a:srgbClr val="F8F8F8"/>
                </a:solidFill>
                <a:latin typeface="Times New Roman" pitchFamily="18" charset="0"/>
                <a:cs typeface="Times New Roman" pitchFamily="18" charset="0"/>
              </a:rPr>
              <a:t>addresses from the dark web to train the model and identify similar patterns.</a:t>
            </a:r>
          </a:p>
          <a:p>
            <a:pPr lvl="0" algn="just">
              <a:buSzPts val="4500"/>
            </a:pPr>
            <a:endParaRPr lang="en-US" sz="2600" dirty="0" smtClean="0">
              <a:solidFill>
                <a:srgbClr val="F8F8F8"/>
              </a:solidFill>
              <a:latin typeface="Times New Roman" pitchFamily="18" charset="0"/>
              <a:cs typeface="Times New Roman" pitchFamily="18" charset="0"/>
            </a:endParaRPr>
          </a:p>
          <a:p>
            <a:pPr lvl="0" algn="just">
              <a:buSzPts val="4500"/>
            </a:pPr>
            <a:r>
              <a:rPr lang="en-US" sz="2800" b="1" dirty="0" smtClean="0">
                <a:solidFill>
                  <a:srgbClr val="F8F8F8"/>
                </a:solidFill>
                <a:latin typeface="Times New Roman" pitchFamily="18" charset="0"/>
                <a:cs typeface="Times New Roman" pitchFamily="18" charset="0"/>
              </a:rPr>
              <a:t>2) Dark </a:t>
            </a:r>
            <a:r>
              <a:rPr lang="en-US" sz="2800" b="1" dirty="0" smtClean="0">
                <a:solidFill>
                  <a:srgbClr val="F8F8F8"/>
                </a:solidFill>
                <a:latin typeface="Times New Roman" pitchFamily="18" charset="0"/>
                <a:cs typeface="Times New Roman" pitchFamily="18" charset="0"/>
              </a:rPr>
              <a:t>Web </a:t>
            </a:r>
            <a:r>
              <a:rPr lang="en-US" sz="2800" b="1" dirty="0" smtClean="0">
                <a:solidFill>
                  <a:srgbClr val="F8F8F8"/>
                </a:solidFill>
                <a:latin typeface="Times New Roman" pitchFamily="18" charset="0"/>
                <a:cs typeface="Times New Roman" pitchFamily="18" charset="0"/>
              </a:rPr>
              <a:t>Monitoring</a:t>
            </a:r>
            <a:endParaRPr lang="en-US" sz="2800" b="1" dirty="0" smtClean="0">
              <a:solidFill>
                <a:srgbClr val="F8F8F8"/>
              </a:solidFill>
              <a:latin typeface="Times New Roman" pitchFamily="18" charset="0"/>
              <a:cs typeface="Times New Roman" pitchFamily="18" charset="0"/>
            </a:endParaRPr>
          </a:p>
          <a:p>
            <a:pPr lvl="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Description:</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Our </a:t>
            </a:r>
            <a:r>
              <a:rPr lang="en-US" sz="2600" dirty="0" smtClean="0">
                <a:solidFill>
                  <a:srgbClr val="F8F8F8"/>
                </a:solidFill>
                <a:latin typeface="Times New Roman" pitchFamily="18" charset="0"/>
                <a:cs typeface="Times New Roman" pitchFamily="18" charset="0"/>
              </a:rPr>
              <a:t>second tool is designed to monitor and collect addresses from the dark web</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Clr>
                <a:schemeClr val="tx2"/>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Key </a:t>
            </a:r>
            <a:r>
              <a:rPr lang="en-US" sz="2600" dirty="0" smtClean="0">
                <a:solidFill>
                  <a:srgbClr val="F8F8F8"/>
                </a:solidFill>
                <a:latin typeface="Times New Roman" pitchFamily="18" charset="0"/>
                <a:cs typeface="Times New Roman" pitchFamily="18" charset="0"/>
              </a:rPr>
              <a:t>Features</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-Data </a:t>
            </a:r>
            <a:r>
              <a:rPr lang="en-US" sz="2600" dirty="0" smtClean="0">
                <a:solidFill>
                  <a:srgbClr val="F8F8F8"/>
                </a:solidFill>
                <a:latin typeface="Times New Roman" pitchFamily="18" charset="0"/>
                <a:cs typeface="Times New Roman" pitchFamily="18" charset="0"/>
              </a:rPr>
              <a:t>Collection</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Gathers addresses from illegal onion sites selling drugs, weapons, etc.</a:t>
            </a: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Database Storage: Stores </a:t>
            </a:r>
            <a:r>
              <a:rPr lang="en-US" sz="2600" dirty="0" smtClean="0">
                <a:solidFill>
                  <a:srgbClr val="F8F8F8"/>
                </a:solidFill>
                <a:latin typeface="Times New Roman" pitchFamily="18" charset="0"/>
                <a:cs typeface="Times New Roman" pitchFamily="18" charset="0"/>
              </a:rPr>
              <a:t>collected addresses in a secure database.</a:t>
            </a:r>
          </a:p>
          <a:p>
            <a:pPr lvl="0" algn="just">
              <a:buSzPts val="4500"/>
            </a:pPr>
            <a:r>
              <a:rPr lang="en-US" sz="2600" dirty="0" smtClean="0">
                <a:solidFill>
                  <a:srgbClr val="F8F8F8"/>
                </a:solidFill>
                <a:latin typeface="Times New Roman" pitchFamily="18" charset="0"/>
                <a:cs typeface="Times New Roman" pitchFamily="18" charset="0"/>
              </a:rPr>
              <a:t>-Government </a:t>
            </a:r>
            <a:r>
              <a:rPr lang="en-US" sz="2600" dirty="0" smtClean="0">
                <a:solidFill>
                  <a:srgbClr val="F8F8F8"/>
                </a:solidFill>
                <a:latin typeface="Times New Roman" pitchFamily="18" charset="0"/>
                <a:cs typeface="Times New Roman" pitchFamily="18" charset="0"/>
              </a:rPr>
              <a:t>Collaboration</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Reports and helps terminate these addresses with government assistance.</a:t>
            </a:r>
          </a:p>
          <a:p>
            <a:pPr lvl="0" algn="just">
              <a:buSzPts val="4500"/>
            </a:pPr>
            <a:endParaRPr lang="en-US" sz="2600" dirty="0" smtClean="0">
              <a:solidFill>
                <a:srgbClr val="F8F8F8"/>
              </a:solidFill>
              <a:latin typeface="Times New Roman" pitchFamily="18" charset="0"/>
              <a:cs typeface="Times New Roman" pitchFamily="18" charset="0"/>
            </a:endParaRPr>
          </a:p>
          <a:p>
            <a:pPr lvl="0" algn="just">
              <a:buSzPts val="4500"/>
            </a:pPr>
            <a:r>
              <a:rPr lang="en-US" sz="2800" dirty="0" smtClean="0">
                <a:solidFill>
                  <a:srgbClr val="F8F8F8"/>
                </a:solidFill>
                <a:latin typeface="Times New Roman" pitchFamily="18" charset="0"/>
                <a:cs typeface="Times New Roman" pitchFamily="18" charset="0"/>
              </a:rPr>
              <a:t> </a:t>
            </a:r>
            <a:r>
              <a:rPr lang="en-US" sz="2800" b="1" dirty="0" smtClean="0">
                <a:solidFill>
                  <a:srgbClr val="F8F8F8"/>
                </a:solidFill>
                <a:latin typeface="Times New Roman" pitchFamily="18" charset="0"/>
                <a:cs typeface="Times New Roman" pitchFamily="18" charset="0"/>
              </a:rPr>
              <a:t>3) Suspicious </a:t>
            </a:r>
            <a:r>
              <a:rPr lang="en-US" sz="2800" b="1" dirty="0" smtClean="0">
                <a:solidFill>
                  <a:srgbClr val="F8F8F8"/>
                </a:solidFill>
                <a:latin typeface="Times New Roman" pitchFamily="18" charset="0"/>
                <a:cs typeface="Times New Roman" pitchFamily="18" charset="0"/>
              </a:rPr>
              <a:t>Address </a:t>
            </a:r>
            <a:r>
              <a:rPr lang="en-US" sz="2800" b="1" dirty="0" smtClean="0">
                <a:solidFill>
                  <a:srgbClr val="F8F8F8"/>
                </a:solidFill>
                <a:latin typeface="Times New Roman" pitchFamily="18" charset="0"/>
                <a:cs typeface="Times New Roman" pitchFamily="18" charset="0"/>
              </a:rPr>
              <a:t>Detection</a:t>
            </a:r>
            <a:endParaRPr lang="en-US" sz="2800" b="1" dirty="0" smtClean="0">
              <a:solidFill>
                <a:srgbClr val="F8F8F8"/>
              </a:solidFill>
              <a:latin typeface="Times New Roman" pitchFamily="18" charset="0"/>
              <a:cs typeface="Times New Roman" pitchFamily="18" charset="0"/>
            </a:endParaRPr>
          </a:p>
          <a:p>
            <a:pPr lvl="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Description:</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Our </a:t>
            </a:r>
            <a:r>
              <a:rPr lang="en-US" sz="2600" dirty="0" smtClean="0">
                <a:solidFill>
                  <a:srgbClr val="F8F8F8"/>
                </a:solidFill>
                <a:latin typeface="Times New Roman" pitchFamily="18" charset="0"/>
                <a:cs typeface="Times New Roman" pitchFamily="18" charset="0"/>
              </a:rPr>
              <a:t>third tool identifies suspicious addresses based on transaction data from the last five days</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Key </a:t>
            </a:r>
            <a:r>
              <a:rPr lang="en-US" sz="2600" dirty="0" smtClean="0">
                <a:solidFill>
                  <a:srgbClr val="F8F8F8"/>
                </a:solidFill>
                <a:latin typeface="Times New Roman" pitchFamily="18" charset="0"/>
                <a:cs typeface="Times New Roman" pitchFamily="18" charset="0"/>
              </a:rPr>
              <a:t>Features</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Data Analysis: Analyzes </a:t>
            </a:r>
            <a:r>
              <a:rPr lang="en-US" sz="2600" dirty="0" smtClean="0">
                <a:solidFill>
                  <a:srgbClr val="F8F8F8"/>
                </a:solidFill>
                <a:latin typeface="Times New Roman" pitchFamily="18" charset="0"/>
                <a:cs typeface="Times New Roman" pitchFamily="18" charset="0"/>
              </a:rPr>
              <a:t>a dataset containing transactions from the past five days.</a:t>
            </a: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Identification: </a:t>
            </a:r>
            <a:r>
              <a:rPr lang="en-US" sz="2600" dirty="0" smtClean="0">
                <a:solidFill>
                  <a:srgbClr val="F8F8F8"/>
                </a:solidFill>
                <a:latin typeface="Times New Roman" pitchFamily="18" charset="0"/>
                <a:cs typeface="Times New Roman" pitchFamily="18" charset="0"/>
              </a:rPr>
              <a:t>Detects addresses with the highest number of transactions or high Ether values.</a:t>
            </a: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Suspicion Flagging: Flags </a:t>
            </a:r>
            <a:r>
              <a:rPr lang="en-US" sz="2600" dirty="0" smtClean="0">
                <a:solidFill>
                  <a:srgbClr val="F8F8F8"/>
                </a:solidFill>
                <a:latin typeface="Times New Roman" pitchFamily="18" charset="0"/>
                <a:cs typeface="Times New Roman" pitchFamily="18" charset="0"/>
              </a:rPr>
              <a:t>the most suspicious addresses for further investigation</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32510" y="191929"/>
            <a:ext cx="17602200" cy="10095071"/>
          </a:xfrm>
          <a:prstGeom prst="rect">
            <a:avLst/>
          </a:prstGeom>
          <a:noFill/>
          <a:ln>
            <a:noFill/>
          </a:ln>
        </p:spPr>
        <p:txBody>
          <a:bodyPr spcFirstLastPara="1" wrap="square" lIns="0" tIns="0" rIns="0" bIns="0" anchor="t" anchorCtr="0">
            <a:spAutoFit/>
          </a:bodyPr>
          <a:lstStyle/>
          <a:p>
            <a:pPr lvl="0" algn="just">
              <a:buSzPts val="4500"/>
            </a:pPr>
            <a:r>
              <a:rPr lang="en-US" sz="2800" b="1" dirty="0" smtClean="0">
                <a:solidFill>
                  <a:srgbClr val="F8F8F8"/>
                </a:solidFill>
                <a:latin typeface="Times New Roman" pitchFamily="18" charset="0"/>
                <a:cs typeface="Times New Roman" pitchFamily="18" charset="0"/>
              </a:rPr>
              <a:t>4) Address Details</a:t>
            </a:r>
            <a:endParaRPr lang="en-US" sz="2800" b="1" dirty="0" smtClean="0">
              <a:solidFill>
                <a:srgbClr val="F8F8F8"/>
              </a:solidFill>
              <a:latin typeface="Times New Roman" pitchFamily="18" charset="0"/>
              <a:cs typeface="Times New Roman" pitchFamily="18" charset="0"/>
            </a:endParaRPr>
          </a:p>
          <a:p>
            <a:pPr lvl="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Description:</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Our </a:t>
            </a:r>
            <a:r>
              <a:rPr lang="en-US" sz="2600" dirty="0" smtClean="0">
                <a:solidFill>
                  <a:srgbClr val="F8F8F8"/>
                </a:solidFill>
                <a:latin typeface="Times New Roman" pitchFamily="18" charset="0"/>
                <a:cs typeface="Times New Roman" pitchFamily="18" charset="0"/>
              </a:rPr>
              <a:t>fourth tool provides comprehensive details about specific </a:t>
            </a:r>
            <a:r>
              <a:rPr lang="en-US" sz="2600" dirty="0" err="1" smtClean="0">
                <a:solidFill>
                  <a:srgbClr val="F8F8F8"/>
                </a:solidFill>
                <a:latin typeface="Times New Roman" pitchFamily="18" charset="0"/>
                <a:cs typeface="Times New Roman" pitchFamily="18" charset="0"/>
              </a:rPr>
              <a:t>Ethereum</a:t>
            </a:r>
            <a:r>
              <a:rPr lang="en-US" sz="2600" dirty="0" smtClean="0">
                <a:solidFill>
                  <a:srgbClr val="F8F8F8"/>
                </a:solidFill>
                <a:latin typeface="Times New Roman" pitchFamily="18" charset="0"/>
                <a:cs typeface="Times New Roman" pitchFamily="18" charset="0"/>
              </a:rPr>
              <a:t> addresses using the </a:t>
            </a:r>
            <a:r>
              <a:rPr lang="en-US" sz="2600" dirty="0" err="1" smtClean="0">
                <a:solidFill>
                  <a:srgbClr val="F8F8F8"/>
                </a:solidFill>
                <a:latin typeface="Times New Roman" pitchFamily="18" charset="0"/>
                <a:cs typeface="Times New Roman" pitchFamily="18" charset="0"/>
              </a:rPr>
              <a:t>Etherscan</a:t>
            </a:r>
            <a:r>
              <a:rPr lang="en-US" sz="2600" dirty="0" smtClean="0">
                <a:solidFill>
                  <a:srgbClr val="F8F8F8"/>
                </a:solidFill>
                <a:latin typeface="Times New Roman" pitchFamily="18" charset="0"/>
                <a:cs typeface="Times New Roman" pitchFamily="18" charset="0"/>
              </a:rPr>
              <a:t> API</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Key </a:t>
            </a:r>
            <a:r>
              <a:rPr lang="en-US" sz="2600" dirty="0" smtClean="0">
                <a:solidFill>
                  <a:srgbClr val="F8F8F8"/>
                </a:solidFill>
                <a:latin typeface="Times New Roman" pitchFamily="18" charset="0"/>
                <a:cs typeface="Times New Roman" pitchFamily="18" charset="0"/>
              </a:rPr>
              <a:t>Features</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Real-Time Data: Fetches </a:t>
            </a:r>
            <a:r>
              <a:rPr lang="en-US" sz="2600" dirty="0" smtClean="0">
                <a:solidFill>
                  <a:srgbClr val="F8F8F8"/>
                </a:solidFill>
                <a:latin typeface="Times New Roman" pitchFamily="18" charset="0"/>
                <a:cs typeface="Times New Roman" pitchFamily="18" charset="0"/>
              </a:rPr>
              <a:t>real-time details by entering an </a:t>
            </a:r>
            <a:r>
              <a:rPr lang="en-US" sz="2600" dirty="0" err="1" smtClean="0">
                <a:solidFill>
                  <a:srgbClr val="F8F8F8"/>
                </a:solidFill>
                <a:latin typeface="Times New Roman" pitchFamily="18" charset="0"/>
                <a:cs typeface="Times New Roman" pitchFamily="18" charset="0"/>
              </a:rPr>
              <a:t>Ethereum</a:t>
            </a:r>
            <a:r>
              <a:rPr lang="en-US" sz="2600" dirty="0" smtClean="0">
                <a:solidFill>
                  <a:srgbClr val="F8F8F8"/>
                </a:solidFill>
                <a:latin typeface="Times New Roman" pitchFamily="18" charset="0"/>
                <a:cs typeface="Times New Roman" pitchFamily="18" charset="0"/>
              </a:rPr>
              <a:t> address.</a:t>
            </a:r>
          </a:p>
          <a:p>
            <a:pPr lvl="0" algn="just">
              <a:buSzPts val="4500"/>
            </a:pPr>
            <a:r>
              <a:rPr lang="en-US" sz="2600" dirty="0" smtClean="0">
                <a:solidFill>
                  <a:srgbClr val="F8F8F8"/>
                </a:solidFill>
                <a:latin typeface="Times New Roman" pitchFamily="18" charset="0"/>
                <a:cs typeface="Times New Roman" pitchFamily="18" charset="0"/>
              </a:rPr>
              <a:t>-Transaction </a:t>
            </a:r>
            <a:r>
              <a:rPr lang="en-US" sz="2600" dirty="0" smtClean="0">
                <a:solidFill>
                  <a:srgbClr val="F8F8F8"/>
                </a:solidFill>
                <a:latin typeface="Times New Roman" pitchFamily="18" charset="0"/>
                <a:cs typeface="Times New Roman" pitchFamily="18" charset="0"/>
              </a:rPr>
              <a:t>Summary</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Provides total transactions sent and received, total amount sent and received, and time difference between the first and last </a:t>
            </a:r>
            <a:r>
              <a:rPr lang="en-US" sz="2600" dirty="0" smtClean="0">
                <a:solidFill>
                  <a:srgbClr val="F8F8F8"/>
                </a:solidFill>
                <a:latin typeface="Times New Roman" pitchFamily="18" charset="0"/>
                <a:cs typeface="Times New Roman" pitchFamily="18" charset="0"/>
              </a:rPr>
              <a:t>transaction and other important </a:t>
            </a:r>
            <a:r>
              <a:rPr lang="en-US" sz="2600" dirty="0" smtClean="0">
                <a:solidFill>
                  <a:srgbClr val="F8F8F8"/>
                </a:solidFill>
                <a:latin typeface="Times New Roman" pitchFamily="18" charset="0"/>
                <a:cs typeface="Times New Roman" pitchFamily="18" charset="0"/>
              </a:rPr>
              <a:t>A</a:t>
            </a:r>
            <a:r>
              <a:rPr lang="en-US" sz="2600" dirty="0" smtClean="0">
                <a:solidFill>
                  <a:srgbClr val="F8F8F8"/>
                </a:solidFill>
                <a:latin typeface="Times New Roman" pitchFamily="18" charset="0"/>
                <a:cs typeface="Times New Roman" pitchFamily="18" charset="0"/>
              </a:rPr>
              <a:t>nalytical Information.</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-Detailed Listing: Displays </a:t>
            </a:r>
            <a:r>
              <a:rPr lang="en-US" sz="2600" dirty="0" smtClean="0">
                <a:solidFill>
                  <a:srgbClr val="F8F8F8"/>
                </a:solidFill>
                <a:latin typeface="Times New Roman" pitchFamily="18" charset="0"/>
                <a:cs typeface="Times New Roman" pitchFamily="18" charset="0"/>
              </a:rPr>
              <a:t>all transaction details in a list format, downloadable as a CSV file for further investigation</a:t>
            </a:r>
            <a:r>
              <a:rPr lang="en-US" sz="2600" dirty="0" smtClean="0">
                <a:solidFill>
                  <a:srgbClr val="F8F8F8"/>
                </a:solidFill>
                <a:latin typeface="Times New Roman" pitchFamily="18" charset="0"/>
                <a:cs typeface="Times New Roman" pitchFamily="18" charset="0"/>
              </a:rPr>
              <a:t>.</a:t>
            </a:r>
          </a:p>
          <a:p>
            <a:pPr lvl="0" algn="just">
              <a:buSzPts val="4500"/>
              <a:buFontTx/>
              <a:buChar char="-"/>
            </a:pPr>
            <a:endParaRPr lang="en-US" sz="2600" dirty="0" smtClean="0">
              <a:solidFill>
                <a:srgbClr val="F8F8F8"/>
              </a:solidFill>
              <a:latin typeface="Times New Roman" pitchFamily="18" charset="0"/>
              <a:cs typeface="Times New Roman" pitchFamily="18" charset="0"/>
            </a:endParaRPr>
          </a:p>
          <a:p>
            <a:pPr lvl="0" algn="just">
              <a:buSzPts val="4500"/>
            </a:pPr>
            <a:r>
              <a:rPr lang="en-US" sz="2800" b="1" dirty="0" smtClean="0">
                <a:solidFill>
                  <a:srgbClr val="F8F8F8"/>
                </a:solidFill>
                <a:latin typeface="Times New Roman" pitchFamily="18" charset="0"/>
                <a:cs typeface="Times New Roman" pitchFamily="18" charset="0"/>
              </a:rPr>
              <a:t>5) Visualization Tool</a:t>
            </a:r>
            <a:endParaRPr lang="en-US" sz="2800" b="1" dirty="0" smtClean="0">
              <a:solidFill>
                <a:srgbClr val="F8F8F8"/>
              </a:solidFill>
              <a:latin typeface="Times New Roman" pitchFamily="18" charset="0"/>
              <a:cs typeface="Times New Roman" pitchFamily="18" charset="0"/>
            </a:endParaRPr>
          </a:p>
          <a:p>
            <a:pPr lvl="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Description:</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Our </a:t>
            </a:r>
            <a:r>
              <a:rPr lang="en-US" sz="2600" dirty="0" smtClean="0">
                <a:solidFill>
                  <a:srgbClr val="F8F8F8"/>
                </a:solidFill>
                <a:latin typeface="Times New Roman" pitchFamily="18" charset="0"/>
                <a:cs typeface="Times New Roman" pitchFamily="18" charset="0"/>
              </a:rPr>
              <a:t>fifth tool allows users to visualize transaction data in a detailed and interactive manner</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Key </a:t>
            </a:r>
            <a:r>
              <a:rPr lang="en-US" sz="2600" dirty="0" smtClean="0">
                <a:solidFill>
                  <a:srgbClr val="F8F8F8"/>
                </a:solidFill>
                <a:latin typeface="Times New Roman" pitchFamily="18" charset="0"/>
                <a:cs typeface="Times New Roman" pitchFamily="18" charset="0"/>
              </a:rPr>
              <a:t>Features</a:t>
            </a:r>
            <a:r>
              <a:rPr lang="en-US" sz="2600" dirty="0" smtClean="0">
                <a:solidFill>
                  <a:srgbClr val="F8F8F8"/>
                </a:solidFill>
                <a:latin typeface="Times New Roman" pitchFamily="18" charset="0"/>
                <a:cs typeface="Times New Roman" pitchFamily="18" charset="0"/>
              </a:rPr>
              <a:t>:</a:t>
            </a:r>
          </a:p>
          <a:p>
            <a:pPr lvl="0" algn="just">
              <a:buClr>
                <a:schemeClr val="bg1"/>
              </a:buClr>
              <a:buSzPct val="100000"/>
            </a:pPr>
            <a:r>
              <a:rPr lang="en-US" sz="2600" dirty="0" smtClean="0">
                <a:solidFill>
                  <a:srgbClr val="F8F8F8"/>
                </a:solidFill>
                <a:latin typeface="Times New Roman" pitchFamily="18" charset="0"/>
                <a:cs typeface="Times New Roman" pitchFamily="18" charset="0"/>
              </a:rPr>
              <a:t>- File Upload</a:t>
            </a:r>
            <a:r>
              <a:rPr lang="en-US" sz="2600" dirty="0" smtClean="0">
                <a:solidFill>
                  <a:srgbClr val="F8F8F8"/>
                </a:solidFill>
                <a:latin typeface="Times New Roman" pitchFamily="18" charset="0"/>
                <a:cs typeface="Times New Roman" pitchFamily="18" charset="0"/>
              </a:rPr>
              <a:t>:</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Users can upload the CSV file downloaded from the Address Details tool.</a:t>
            </a: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Graph </a:t>
            </a:r>
            <a:r>
              <a:rPr lang="en-US" sz="2600" dirty="0" smtClean="0">
                <a:solidFill>
                  <a:srgbClr val="F8F8F8"/>
                </a:solidFill>
                <a:latin typeface="Times New Roman" pitchFamily="18" charset="0"/>
                <a:cs typeface="Times New Roman" pitchFamily="18" charset="0"/>
              </a:rPr>
              <a:t>Representation</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Visualizes transactions as graphs with nodes representing addresses and edges representing transactions.</a:t>
            </a: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Hover </a:t>
            </a:r>
            <a:r>
              <a:rPr lang="en-US" sz="2600" dirty="0" smtClean="0">
                <a:solidFill>
                  <a:srgbClr val="F8F8F8"/>
                </a:solidFill>
                <a:latin typeface="Times New Roman" pitchFamily="18" charset="0"/>
                <a:cs typeface="Times New Roman" pitchFamily="18" charset="0"/>
              </a:rPr>
              <a:t>Feature</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Displays address details, transaction time, and amount when hovered over a node.</a:t>
            </a:r>
          </a:p>
          <a:p>
            <a:pPr lvl="0" algn="just">
              <a:buSzPts val="4500"/>
            </a:pPr>
            <a:r>
              <a:rPr lang="en-US" sz="2600" dirty="0" smtClean="0">
                <a:solidFill>
                  <a:srgbClr val="F8F8F8"/>
                </a:solidFill>
                <a:latin typeface="Times New Roman" pitchFamily="18" charset="0"/>
                <a:cs typeface="Times New Roman" pitchFamily="18" charset="0"/>
              </a:rPr>
              <a:t>- Insight </a:t>
            </a:r>
            <a:r>
              <a:rPr lang="en-US" sz="2600" dirty="0" smtClean="0">
                <a:solidFill>
                  <a:srgbClr val="F8F8F8"/>
                </a:solidFill>
                <a:latin typeface="Times New Roman" pitchFamily="18" charset="0"/>
                <a:cs typeface="Times New Roman" pitchFamily="18" charset="0"/>
              </a:rPr>
              <a:t>Generation</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Provides detailed insights into transaction patterns and identifies addresses with the most transactions</a:t>
            </a:r>
            <a:r>
              <a:rPr lang="en-US" sz="2600" dirty="0" smtClean="0">
                <a:solidFill>
                  <a:srgbClr val="F8F8F8"/>
                </a:solidFill>
                <a:latin typeface="Times New Roman" pitchFamily="18" charset="0"/>
                <a:cs typeface="Times New Roman" pitchFamily="18" charset="0"/>
              </a:rPr>
              <a:t>.</a:t>
            </a:r>
          </a:p>
          <a:p>
            <a:pPr lvl="0" algn="just">
              <a:buSzPts val="4500"/>
              <a:buFontTx/>
              <a:buChar char="-"/>
            </a:pPr>
            <a:endParaRPr lang="en-US" sz="2600" dirty="0" smtClean="0">
              <a:solidFill>
                <a:srgbClr val="F8F8F8"/>
              </a:solidFill>
              <a:latin typeface="Times New Roman" pitchFamily="18" charset="0"/>
              <a:cs typeface="Times New Roman" pitchFamily="18" charset="0"/>
            </a:endParaRPr>
          </a:p>
          <a:p>
            <a:pPr lvl="0" algn="just">
              <a:buSzPts val="4500"/>
            </a:pPr>
            <a:r>
              <a:rPr lang="en-US" sz="2800" b="1" dirty="0" smtClean="0">
                <a:solidFill>
                  <a:srgbClr val="F8F8F8"/>
                </a:solidFill>
                <a:latin typeface="Times New Roman" pitchFamily="18" charset="0"/>
                <a:cs typeface="Times New Roman" pitchFamily="18" charset="0"/>
              </a:rPr>
              <a:t>6) Clustering Tool</a:t>
            </a:r>
            <a:endParaRPr lang="en-US" sz="2800" b="1" dirty="0" smtClean="0">
              <a:solidFill>
                <a:srgbClr val="F8F8F8"/>
              </a:solidFill>
              <a:latin typeface="Times New Roman" pitchFamily="18" charset="0"/>
              <a:cs typeface="Times New Roman" pitchFamily="18" charset="0"/>
            </a:endParaRPr>
          </a:p>
          <a:p>
            <a:pPr lvl="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   Description:</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Our </a:t>
            </a:r>
            <a:r>
              <a:rPr lang="en-US" sz="2600" dirty="0" smtClean="0">
                <a:solidFill>
                  <a:srgbClr val="F8F8F8"/>
                </a:solidFill>
                <a:latin typeface="Times New Roman" pitchFamily="18" charset="0"/>
                <a:cs typeface="Times New Roman" pitchFamily="18" charset="0"/>
              </a:rPr>
              <a:t>sixth tool uses K-means clustering to categorize transactions by </a:t>
            </a:r>
            <a:r>
              <a:rPr lang="en-US" sz="2600" dirty="0" smtClean="0">
                <a:solidFill>
                  <a:srgbClr val="F8F8F8"/>
                </a:solidFill>
                <a:latin typeface="Times New Roman" pitchFamily="18" charset="0"/>
                <a:cs typeface="Times New Roman" pitchFamily="18" charset="0"/>
              </a:rPr>
              <a:t>volume.</a:t>
            </a:r>
          </a:p>
          <a:p>
            <a:pPr marL="514350" lvl="0" indent="-514350" algn="just">
              <a:buClr>
                <a:schemeClr val="bg1"/>
              </a:buClr>
              <a:buSzPct val="100000"/>
              <a:buFont typeface="Wingdings" pitchFamily="2" charset="2"/>
              <a:buChar char="Ø"/>
            </a:pPr>
            <a:r>
              <a:rPr lang="en-US" sz="2600" dirty="0" smtClean="0">
                <a:solidFill>
                  <a:srgbClr val="F8F8F8"/>
                </a:solidFill>
                <a:latin typeface="Times New Roman" pitchFamily="18" charset="0"/>
                <a:cs typeface="Times New Roman" pitchFamily="18" charset="0"/>
              </a:rPr>
              <a:t>Key </a:t>
            </a:r>
            <a:r>
              <a:rPr lang="en-US" sz="2600" dirty="0" smtClean="0">
                <a:solidFill>
                  <a:srgbClr val="F8F8F8"/>
                </a:solidFill>
                <a:latin typeface="Times New Roman" pitchFamily="18" charset="0"/>
                <a:cs typeface="Times New Roman" pitchFamily="18" charset="0"/>
              </a:rPr>
              <a:t>Features</a:t>
            </a:r>
            <a:r>
              <a:rPr lang="en-US" sz="2600" dirty="0" smtClean="0">
                <a:solidFill>
                  <a:srgbClr val="F8F8F8"/>
                </a:solidFill>
                <a:latin typeface="Times New Roman" pitchFamily="18" charset="0"/>
                <a:cs typeface="Times New Roman" pitchFamily="18" charset="0"/>
              </a:rPr>
              <a:t>:</a:t>
            </a:r>
            <a:endParaRPr lang="en-US" sz="2600" dirty="0" smtClean="0">
              <a:solidFill>
                <a:srgbClr val="F8F8F8"/>
              </a:solidFill>
              <a:latin typeface="Times New Roman" pitchFamily="18" charset="0"/>
              <a:cs typeface="Times New Roman" pitchFamily="18" charset="0"/>
            </a:endParaRPr>
          </a:p>
          <a:p>
            <a:pPr lvl="0" algn="just">
              <a:buSzPts val="4500"/>
            </a:pPr>
            <a:r>
              <a:rPr lang="en-US" sz="2600" dirty="0" smtClean="0">
                <a:solidFill>
                  <a:srgbClr val="F8F8F8"/>
                </a:solidFill>
                <a:latin typeface="Times New Roman" pitchFamily="18" charset="0"/>
                <a:cs typeface="Times New Roman" pitchFamily="18" charset="0"/>
              </a:rPr>
              <a:t>- Clustering: </a:t>
            </a:r>
            <a:r>
              <a:rPr lang="en-US" sz="2600" dirty="0" smtClean="0">
                <a:solidFill>
                  <a:srgbClr val="F8F8F8"/>
                </a:solidFill>
                <a:latin typeface="Times New Roman" pitchFamily="18" charset="0"/>
                <a:cs typeface="Times New Roman" pitchFamily="18" charset="0"/>
              </a:rPr>
              <a:t>Groups transactions into categories such as low volume, medium volume, and high volume.</a:t>
            </a: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Anomaly </a:t>
            </a:r>
            <a:r>
              <a:rPr lang="en-US" sz="2600" dirty="0" smtClean="0">
                <a:solidFill>
                  <a:srgbClr val="F8F8F8"/>
                </a:solidFill>
                <a:latin typeface="Times New Roman" pitchFamily="18" charset="0"/>
                <a:cs typeface="Times New Roman" pitchFamily="18" charset="0"/>
              </a:rPr>
              <a:t>Detection</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Identifies anomalies and potentially fraudulent addresses.</a:t>
            </a:r>
          </a:p>
          <a:p>
            <a:pPr lvl="0" algn="just">
              <a:buSzPts val="4500"/>
            </a:pP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Detailed </a:t>
            </a:r>
            <a:r>
              <a:rPr lang="en-US" sz="2600" dirty="0" smtClean="0">
                <a:solidFill>
                  <a:srgbClr val="F8F8F8"/>
                </a:solidFill>
                <a:latin typeface="Times New Roman" pitchFamily="18" charset="0"/>
                <a:cs typeface="Times New Roman" pitchFamily="18" charset="0"/>
              </a:rPr>
              <a:t>Analysis</a:t>
            </a:r>
            <a:r>
              <a:rPr lang="en-US" sz="2600" dirty="0" smtClean="0">
                <a:solidFill>
                  <a:srgbClr val="F8F8F8"/>
                </a:solidFill>
                <a:latin typeface="Times New Roman" pitchFamily="18" charset="0"/>
                <a:cs typeface="Times New Roman" pitchFamily="18" charset="0"/>
              </a:rPr>
              <a:t>: </a:t>
            </a:r>
            <a:r>
              <a:rPr lang="en-US" sz="2600" dirty="0" smtClean="0">
                <a:solidFill>
                  <a:srgbClr val="F8F8F8"/>
                </a:solidFill>
                <a:latin typeface="Times New Roman" pitchFamily="18" charset="0"/>
                <a:cs typeface="Times New Roman" pitchFamily="18" charset="0"/>
              </a:rPr>
              <a:t>Helps in pinpointing addresses with numerous high-volume transactions, indicating suspicious activity.</a:t>
            </a:r>
            <a:endParaRPr lang="en-US" sz="2600" dirty="0">
              <a:solidFill>
                <a:srgbClr val="F8F8F8"/>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86525"/>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1. Fraud Detection using SVM </a:t>
            </a:r>
          </a:p>
        </p:txBody>
      </p:sp>
      <p:pic>
        <p:nvPicPr>
          <p:cNvPr id="3" name="Picture 2">
            <a:extLst>
              <a:ext uri="{FF2B5EF4-FFF2-40B4-BE49-F238E27FC236}">
                <a16:creationId xmlns:a16="http://schemas.microsoft.com/office/drawing/2014/main" xmlns="" id="{6B8DAF05-ABE6-4CDE-8DED-B02F17247D7E}"/>
              </a:ext>
            </a:extLst>
          </p:cNvPr>
          <p:cNvPicPr>
            <a:picLocks noChangeAspect="1"/>
          </p:cNvPicPr>
          <p:nvPr/>
        </p:nvPicPr>
        <p:blipFill>
          <a:blip r:embed="rId5"/>
          <a:stretch>
            <a:fillRect/>
          </a:stretch>
        </p:blipFill>
        <p:spPr>
          <a:xfrm>
            <a:off x="456545" y="1532965"/>
            <a:ext cx="17374910" cy="828338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03397"/>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2. Dark Web</a:t>
            </a:r>
          </a:p>
        </p:txBody>
      </p:sp>
      <p:pic>
        <p:nvPicPr>
          <p:cNvPr id="5" name="Picture 4">
            <a:extLst>
              <a:ext uri="{FF2B5EF4-FFF2-40B4-BE49-F238E27FC236}">
                <a16:creationId xmlns:a16="http://schemas.microsoft.com/office/drawing/2014/main" xmlns="" id="{F818FC40-BE58-472B-A99D-47F44A485B6A}"/>
              </a:ext>
            </a:extLst>
          </p:cNvPr>
          <p:cNvPicPr>
            <a:picLocks noChangeAspect="1"/>
          </p:cNvPicPr>
          <p:nvPr/>
        </p:nvPicPr>
        <p:blipFill rotWithShape="1">
          <a:blip r:embed="rId5"/>
          <a:srcRect l="4117" r="6493"/>
          <a:stretch/>
        </p:blipFill>
        <p:spPr>
          <a:xfrm>
            <a:off x="1150284" y="1349956"/>
            <a:ext cx="16181762" cy="8646100"/>
          </a:xfrm>
          <a:prstGeom prst="rect">
            <a:avLst/>
          </a:prstGeom>
        </p:spPr>
      </p:pic>
    </p:spTree>
    <p:extLst>
      <p:ext uri="{BB962C8B-B14F-4D97-AF65-F5344CB8AC3E}">
        <p14:creationId xmlns:p14="http://schemas.microsoft.com/office/powerpoint/2010/main" xmlns="" val="376958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03397"/>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2. Dark Web</a:t>
            </a:r>
          </a:p>
        </p:txBody>
      </p:sp>
      <p:pic>
        <p:nvPicPr>
          <p:cNvPr id="6" name="Picture 5" descr="WhatsApp Image 2024-05-01 at 1.21.22 PM.jpeg"/>
          <p:cNvPicPr>
            <a:picLocks noChangeAspect="1"/>
          </p:cNvPicPr>
          <p:nvPr/>
        </p:nvPicPr>
        <p:blipFill>
          <a:blip r:embed="rId5"/>
          <a:srcRect b="6212"/>
          <a:stretch>
            <a:fillRect/>
          </a:stretch>
        </p:blipFill>
        <p:spPr>
          <a:xfrm>
            <a:off x="928256" y="1433945"/>
            <a:ext cx="16466129" cy="8603673"/>
          </a:xfrm>
          <a:prstGeom prst="rect">
            <a:avLst/>
          </a:prstGeom>
        </p:spPr>
      </p:pic>
    </p:spTree>
    <p:extLst>
      <p:ext uri="{BB962C8B-B14F-4D97-AF65-F5344CB8AC3E}">
        <p14:creationId xmlns:p14="http://schemas.microsoft.com/office/powerpoint/2010/main" xmlns="" val="376958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952500"/>
            <a:ext cx="18288000" cy="12192000"/>
          </a:xfrm>
          <a:custGeom>
            <a:avLst/>
            <a:gdLst/>
            <a:ahLst/>
            <a:cxnLst/>
            <a:rect l="l" t="t" r="r" b="b"/>
            <a:pathLst>
              <a:path w="18288000" h="12192000" extrusionOk="0">
                <a:moveTo>
                  <a:pt x="0" y="0"/>
                </a:moveTo>
                <a:lnTo>
                  <a:pt x="18288000" y="0"/>
                </a:lnTo>
                <a:lnTo>
                  <a:pt x="18288000" y="12192000"/>
                </a:lnTo>
                <a:lnTo>
                  <a:pt x="0" y="12192000"/>
                </a:lnTo>
                <a:lnTo>
                  <a:pt x="0" y="0"/>
                </a:lnTo>
                <a:close/>
              </a:path>
            </a:pathLst>
          </a:custGeom>
          <a:blipFill rotWithShape="1">
            <a:blip r:embed="rId3">
              <a:alphaModFix amt="30000"/>
            </a:blip>
            <a:stretch>
              <a:fillRect/>
            </a:stretch>
          </a:blipFill>
          <a:ln>
            <a:noFill/>
          </a:ln>
        </p:spPr>
      </p:sp>
      <p:sp>
        <p:nvSpPr>
          <p:cNvPr id="137" name="Google Shape;137;p6"/>
          <p:cNvSpPr/>
          <p:nvPr/>
        </p:nvSpPr>
        <p:spPr>
          <a:xfrm>
            <a:off x="0" y="3810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4">
              <a:alphaModFix/>
            </a:blip>
            <a:stretch>
              <a:fillRect t="-9256" b="-9254"/>
            </a:stretch>
          </a:blipFill>
          <a:ln>
            <a:noFill/>
          </a:ln>
        </p:spPr>
        <p:txBody>
          <a:bodyPr/>
          <a:lstStyle/>
          <a:p>
            <a:endParaRPr lang="en-IN" dirty="0"/>
          </a:p>
        </p:txBody>
      </p:sp>
      <p:sp>
        <p:nvSpPr>
          <p:cNvPr id="142" name="Google Shape;142;p6"/>
          <p:cNvSpPr txBox="1"/>
          <p:nvPr/>
        </p:nvSpPr>
        <p:spPr>
          <a:xfrm>
            <a:off x="3742950" y="186525"/>
            <a:ext cx="10802100" cy="105952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4500" b="1" i="0" u="none" strike="noStrike" cap="none" dirty="0">
                <a:solidFill>
                  <a:srgbClr val="F8F8F8"/>
                </a:solidFill>
                <a:latin typeface="Arial"/>
                <a:ea typeface="Arial"/>
                <a:cs typeface="Arial"/>
                <a:sym typeface="Arial"/>
              </a:rPr>
              <a:t>Outputs: 2. Dark </a:t>
            </a:r>
            <a:r>
              <a:rPr lang="en-US" sz="4500" b="1" i="0" u="none" strike="noStrike" cap="none" dirty="0" smtClean="0">
                <a:solidFill>
                  <a:srgbClr val="F8F8F8"/>
                </a:solidFill>
                <a:latin typeface="Arial"/>
                <a:ea typeface="Arial"/>
                <a:cs typeface="Arial"/>
                <a:sym typeface="Arial"/>
              </a:rPr>
              <a:t>Web </a:t>
            </a:r>
            <a:endParaRPr lang="en-US" sz="4500" b="1" i="0" u="none" strike="noStrike" cap="none" dirty="0">
              <a:solidFill>
                <a:srgbClr val="F8F8F8"/>
              </a:solidFill>
              <a:latin typeface="Arial"/>
              <a:ea typeface="Arial"/>
              <a:cs typeface="Arial"/>
              <a:sym typeface="Arial"/>
            </a:endParaRPr>
          </a:p>
        </p:txBody>
      </p:sp>
      <p:pic>
        <p:nvPicPr>
          <p:cNvPr id="6" name="Picture 5" descr="WhatsApp Image 2024-05-01 at 1.19.03 PM.jpeg"/>
          <p:cNvPicPr>
            <a:picLocks noChangeAspect="1"/>
          </p:cNvPicPr>
          <p:nvPr/>
        </p:nvPicPr>
        <p:blipFill>
          <a:blip r:embed="rId5"/>
          <a:srcRect b="6245"/>
          <a:stretch>
            <a:fillRect/>
          </a:stretch>
        </p:blipFill>
        <p:spPr>
          <a:xfrm>
            <a:off x="1309254" y="1904140"/>
            <a:ext cx="15974291" cy="8091915"/>
          </a:xfrm>
          <a:prstGeom prst="rect">
            <a:avLst/>
          </a:prstGeom>
        </p:spPr>
      </p:pic>
      <p:sp>
        <p:nvSpPr>
          <p:cNvPr id="7" name="Google Shape;142;p6"/>
          <p:cNvSpPr txBox="1"/>
          <p:nvPr/>
        </p:nvSpPr>
        <p:spPr>
          <a:xfrm>
            <a:off x="3895350" y="1294897"/>
            <a:ext cx="10802100" cy="565091"/>
          </a:xfrm>
          <a:prstGeom prst="rect">
            <a:avLst/>
          </a:prstGeom>
          <a:noFill/>
          <a:ln>
            <a:noFill/>
          </a:ln>
        </p:spPr>
        <p:txBody>
          <a:bodyPr spcFirstLastPara="1" wrap="square" lIns="0" tIns="0" rIns="0" bIns="0" anchor="t" anchorCtr="0">
            <a:spAutoFit/>
          </a:bodyPr>
          <a:lstStyle/>
          <a:p>
            <a:pPr marL="0" marR="0" lvl="0" indent="0" algn="ctr" rtl="0">
              <a:lnSpc>
                <a:spcPct val="152727"/>
              </a:lnSpc>
              <a:spcBef>
                <a:spcPts val="0"/>
              </a:spcBef>
              <a:spcAft>
                <a:spcPts val="0"/>
              </a:spcAft>
              <a:buClr>
                <a:srgbClr val="000000"/>
              </a:buClr>
              <a:buSzPts val="4500"/>
              <a:buFont typeface="Arial"/>
              <a:buNone/>
            </a:pPr>
            <a:r>
              <a:rPr lang="en-US" sz="2400" b="1" i="0" u="none" strike="noStrike" cap="none" dirty="0" smtClean="0">
                <a:solidFill>
                  <a:srgbClr val="F8F8F8"/>
                </a:solidFill>
                <a:latin typeface="Arial"/>
                <a:ea typeface="Arial"/>
                <a:cs typeface="Arial"/>
                <a:sym typeface="Arial"/>
              </a:rPr>
              <a:t>Payment Gateway of Website, collecting address of the Owner of websites</a:t>
            </a:r>
            <a:endParaRPr lang="en-US" sz="2400" b="1" i="0" u="none" strike="noStrike" cap="none" dirty="0">
              <a:solidFill>
                <a:srgbClr val="F8F8F8"/>
              </a:solidFill>
              <a:latin typeface="Arial"/>
              <a:ea typeface="Arial"/>
              <a:cs typeface="Arial"/>
              <a:sym typeface="Arial"/>
            </a:endParaRPr>
          </a:p>
        </p:txBody>
      </p:sp>
      <p:sp>
        <p:nvSpPr>
          <p:cNvPr id="9" name="Rectangle 8"/>
          <p:cNvSpPr/>
          <p:nvPr/>
        </p:nvSpPr>
        <p:spPr>
          <a:xfrm>
            <a:off x="6421582" y="7148945"/>
            <a:ext cx="5715000" cy="6026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369359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1468</TotalTime>
  <Words>204</Words>
  <Application>Microsoft Office PowerPoint</Application>
  <PresentationFormat>Custom</PresentationFormat>
  <Paragraphs>113</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Times New Roman</vt:lpstr>
      <vt:lpstr>IBM Plex Sans</vt:lpstr>
      <vt:lpstr>Calibri</vt:lpstr>
      <vt:lpstr>Wingdings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Vinay Hipparge</dc:creator>
  <cp:lastModifiedBy>My PC</cp:lastModifiedBy>
  <cp:revision>64</cp:revision>
  <dcterms:created xsi:type="dcterms:W3CDTF">2006-08-16T00:00:00Z</dcterms:created>
  <dcterms:modified xsi:type="dcterms:W3CDTF">2024-06-30T17:16:08Z</dcterms:modified>
</cp:coreProperties>
</file>